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Lst>
  <p:sldSz cx="18288000" cy="10287000"/>
  <p:notesSz cx="6858000" cy="9144000"/>
  <p:embeddedFontLst>
    <p:embeddedFont>
      <p:font typeface="モトヤゴシック w Semi-Bold" charset="1" panose="020B0600000000000000"/>
      <p:regular r:id="rId16"/>
    </p:embeddedFont>
    <p:embeddedFont>
      <p:font typeface="モトヤゴシック w Bold" charset="1" panose="020B0700000000000000"/>
      <p:regular r:id="rId17"/>
    </p:embeddedFont>
    <p:embeddedFont>
      <p:font typeface="モトヤゴシック w Medium" charset="1" panose="020B050000000000000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17.png" Type="http://schemas.openxmlformats.org/officeDocument/2006/relationships/image"/><Relationship Id="rId7" Target="../media/image18.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jpeg" Type="http://schemas.openxmlformats.org/officeDocument/2006/relationships/image"/><Relationship Id="rId3" Target="../media/image23.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5048250"/>
            <a:ext cx="5238750" cy="5238750"/>
          </a:xfrm>
          <a:custGeom>
            <a:avLst/>
            <a:gdLst/>
            <a:ahLst/>
            <a:cxnLst/>
            <a:rect r="r" b="b" t="t" l="l"/>
            <a:pathLst>
              <a:path h="5238750" w="5238750">
                <a:moveTo>
                  <a:pt x="0" y="0"/>
                </a:moveTo>
                <a:lnTo>
                  <a:pt x="5238750" y="0"/>
                </a:lnTo>
                <a:lnTo>
                  <a:pt x="5238750" y="5238750"/>
                </a:lnTo>
                <a:lnTo>
                  <a:pt x="0" y="523875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0800000">
            <a:off x="13049250" y="0"/>
            <a:ext cx="5238750" cy="4724400"/>
          </a:xfrm>
          <a:custGeom>
            <a:avLst/>
            <a:gdLst/>
            <a:ahLst/>
            <a:cxnLst/>
            <a:rect r="r" b="b" t="t" l="l"/>
            <a:pathLst>
              <a:path h="4724400" w="5238750">
                <a:moveTo>
                  <a:pt x="0" y="0"/>
                </a:moveTo>
                <a:lnTo>
                  <a:pt x="5238750" y="0"/>
                </a:lnTo>
                <a:lnTo>
                  <a:pt x="5238750" y="4724400"/>
                </a:lnTo>
                <a:lnTo>
                  <a:pt x="0" y="47244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6695775" y="9254649"/>
            <a:ext cx="4896450" cy="440690"/>
            <a:chOff x="0" y="0"/>
            <a:chExt cx="6528600" cy="587587"/>
          </a:xfrm>
        </p:grpSpPr>
        <p:sp>
          <p:nvSpPr>
            <p:cNvPr name="TextBox 5" id="5"/>
            <p:cNvSpPr txBox="true"/>
            <p:nvPr/>
          </p:nvSpPr>
          <p:spPr>
            <a:xfrm rot="0">
              <a:off x="0" y="-333375"/>
              <a:ext cx="6528600" cy="920962"/>
            </a:xfrm>
            <a:prstGeom prst="rect">
              <a:avLst/>
            </a:prstGeom>
          </p:spPr>
          <p:txBody>
            <a:bodyPr anchor="t" rtlCol="false" tIns="0" lIns="0" bIns="0" rIns="0">
              <a:spAutoFit/>
            </a:bodyPr>
            <a:lstStyle/>
            <a:p>
              <a:pPr algn="ctr">
                <a:lnSpc>
                  <a:spcPts val="4059"/>
                </a:lnSpc>
              </a:pPr>
              <a:r>
                <a:rPr lang="en-US" b="true" sz="2899" spc="252">
                  <a:solidFill>
                    <a:srgbClr val="262262"/>
                  </a:solidFill>
                  <a:latin typeface="モトヤゴシック w Semi-Bold"/>
                  <a:ea typeface="モトヤゴシック w Semi-Bold"/>
                  <a:cs typeface="モトヤゴシック w Semi-Bold"/>
                  <a:sym typeface="モトヤゴシック w Semi-Bold"/>
                </a:rPr>
                <a:t>Borcelle</a:t>
              </a:r>
            </a:p>
          </p:txBody>
        </p:sp>
        <p:sp>
          <p:nvSpPr>
            <p:cNvPr name="Freeform 6" id="6"/>
            <p:cNvSpPr/>
            <p:nvPr/>
          </p:nvSpPr>
          <p:spPr>
            <a:xfrm flipH="false" flipV="false" rot="0">
              <a:off x="1506247" y="84685"/>
              <a:ext cx="440024" cy="469018"/>
            </a:xfrm>
            <a:custGeom>
              <a:avLst/>
              <a:gdLst/>
              <a:ahLst/>
              <a:cxnLst/>
              <a:rect r="r" b="b" t="t" l="l"/>
              <a:pathLst>
                <a:path h="469018" w="440024">
                  <a:moveTo>
                    <a:pt x="0" y="0"/>
                  </a:moveTo>
                  <a:lnTo>
                    <a:pt x="440024" y="0"/>
                  </a:lnTo>
                  <a:lnTo>
                    <a:pt x="440024" y="469018"/>
                  </a:lnTo>
                  <a:lnTo>
                    <a:pt x="0" y="46901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sp>
        <p:nvSpPr>
          <p:cNvPr name="TextBox 7" id="7"/>
          <p:cNvSpPr txBox="true"/>
          <p:nvPr/>
        </p:nvSpPr>
        <p:spPr>
          <a:xfrm rot="0">
            <a:off x="6695775" y="5508390"/>
            <a:ext cx="4896450" cy="608330"/>
          </a:xfrm>
          <a:prstGeom prst="rect">
            <a:avLst/>
          </a:prstGeom>
        </p:spPr>
        <p:txBody>
          <a:bodyPr anchor="t" rtlCol="false" tIns="0" lIns="0" bIns="0" rIns="0">
            <a:spAutoFit/>
          </a:bodyPr>
          <a:lstStyle/>
          <a:p>
            <a:pPr algn="ctr">
              <a:lnSpc>
                <a:spcPts val="3220"/>
              </a:lnSpc>
            </a:pPr>
            <a:r>
              <a:rPr lang="en-US" b="true" sz="2300" spc="200">
                <a:solidFill>
                  <a:srgbClr val="262262"/>
                </a:solidFill>
                <a:latin typeface="モトヤゴシック w Semi-Bold"/>
                <a:ea typeface="モトヤゴシック w Semi-Bold"/>
                <a:cs typeface="モトヤゴシック w Semi-Bold"/>
                <a:sym typeface="モトヤゴシック w Semi-Bold"/>
              </a:rPr>
              <a:t>向井 淳之介 ／ Webマーケター</a:t>
            </a:r>
          </a:p>
        </p:txBody>
      </p:sp>
      <p:sp>
        <p:nvSpPr>
          <p:cNvPr name="TextBox 8" id="8"/>
          <p:cNvSpPr txBox="true"/>
          <p:nvPr/>
        </p:nvSpPr>
        <p:spPr>
          <a:xfrm rot="0">
            <a:off x="3930309" y="3332080"/>
            <a:ext cx="10427382" cy="2249803"/>
          </a:xfrm>
          <a:prstGeom prst="rect">
            <a:avLst/>
          </a:prstGeom>
        </p:spPr>
        <p:txBody>
          <a:bodyPr anchor="t" rtlCol="false" tIns="0" lIns="0" bIns="0" rIns="0">
            <a:spAutoFit/>
          </a:bodyPr>
          <a:lstStyle/>
          <a:p>
            <a:pPr algn="ctr">
              <a:lnSpc>
                <a:spcPts val="10694"/>
              </a:lnSpc>
            </a:pPr>
            <a:r>
              <a:rPr lang="en-US" b="true" sz="9299" spc="1394">
                <a:solidFill>
                  <a:srgbClr val="262262"/>
                </a:solidFill>
                <a:latin typeface="モトヤゴシック w Semi-Bold"/>
                <a:ea typeface="モトヤゴシック w Semi-Bold"/>
                <a:cs typeface="モトヤゴシック w Semi-Bold"/>
                <a:sym typeface="モトヤゴシック w Semi-Bold"/>
              </a:rPr>
              <a:t>PORTFOLIO</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262262"/>
        </a:solidFill>
      </p:bgPr>
    </p:bg>
    <p:spTree>
      <p:nvGrpSpPr>
        <p:cNvPr id="1" name=""/>
        <p:cNvGrpSpPr/>
        <p:nvPr/>
      </p:nvGrpSpPr>
      <p:grpSpPr>
        <a:xfrm>
          <a:off x="0" y="0"/>
          <a:ext cx="0" cy="0"/>
          <a:chOff x="0" y="0"/>
          <a:chExt cx="0" cy="0"/>
        </a:xfrm>
      </p:grpSpPr>
      <p:sp>
        <p:nvSpPr>
          <p:cNvPr name="TextBox 2" id="2"/>
          <p:cNvSpPr txBox="true"/>
          <p:nvPr/>
        </p:nvSpPr>
        <p:spPr>
          <a:xfrm rot="0">
            <a:off x="2600263" y="5160946"/>
            <a:ext cx="13087475" cy="868680"/>
          </a:xfrm>
          <a:prstGeom prst="rect">
            <a:avLst/>
          </a:prstGeom>
        </p:spPr>
        <p:txBody>
          <a:bodyPr anchor="t" rtlCol="false" tIns="0" lIns="0" bIns="0" rIns="0">
            <a:spAutoFit/>
          </a:bodyPr>
          <a:lstStyle/>
          <a:p>
            <a:pPr algn="ctr" marL="0" indent="0" lvl="0">
              <a:lnSpc>
                <a:spcPts val="4799"/>
              </a:lnSpc>
            </a:pPr>
            <a:r>
              <a:rPr lang="en-US" b="true" sz="3199" spc="319" strike="noStrike" u="none">
                <a:solidFill>
                  <a:srgbClr val="FFFFFF"/>
                </a:solidFill>
                <a:latin typeface="モトヤゴシック w Medium"/>
                <a:ea typeface="モトヤゴシック w Medium"/>
                <a:cs typeface="モトヤゴシック w Medium"/>
                <a:sym typeface="モトヤゴシック w Medium"/>
              </a:rPr>
              <a:t>最後までご覧いただき、ありがとうございました。</a:t>
            </a:r>
          </a:p>
        </p:txBody>
      </p:sp>
      <p:sp>
        <p:nvSpPr>
          <p:cNvPr name="TextBox 3" id="3"/>
          <p:cNvSpPr txBox="true"/>
          <p:nvPr/>
        </p:nvSpPr>
        <p:spPr>
          <a:xfrm rot="0">
            <a:off x="6173242" y="3657299"/>
            <a:ext cx="5941516" cy="1594334"/>
          </a:xfrm>
          <a:prstGeom prst="rect">
            <a:avLst/>
          </a:prstGeom>
        </p:spPr>
        <p:txBody>
          <a:bodyPr anchor="t" rtlCol="false" tIns="0" lIns="0" bIns="0" rIns="0">
            <a:spAutoFit/>
          </a:bodyPr>
          <a:lstStyle/>
          <a:p>
            <a:pPr algn="l">
              <a:lnSpc>
                <a:spcPts val="7562"/>
              </a:lnSpc>
            </a:pPr>
            <a:r>
              <a:rPr lang="en-US" b="true" sz="6576" spc="657">
                <a:solidFill>
                  <a:srgbClr val="FFFFFF"/>
                </a:solidFill>
                <a:latin typeface="モトヤゴシック w Semi-Bold"/>
                <a:ea typeface="モトヤゴシック w Semi-Bold"/>
                <a:cs typeface="モトヤゴシック w Semi-Bold"/>
                <a:sym typeface="モトヤゴシック w Semi-Bold"/>
              </a:rPr>
              <a:t>THANK YOU</a:t>
            </a:r>
          </a:p>
        </p:txBody>
      </p:sp>
    </p:spTree>
  </p:cSld>
  <p:clrMapOvr>
    <a:masterClrMapping/>
  </p:clrMapOvr>
</p:sld>
</file>

<file path=ppt/slides/slide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aphicFrame>
        <p:nvGraphicFramePr>
          <p:cNvPr name="Table 2" id="2"/>
          <p:cNvGraphicFramePr>
            <a:graphicFrameLocks noGrp="true"/>
          </p:cNvGraphicFramePr>
          <p:nvPr/>
        </p:nvGraphicFramePr>
        <p:xfrm>
          <a:off x="1643062" y="2405297"/>
          <a:ext cx="15001875" cy="7095657"/>
        </p:xfrm>
        <a:graphic>
          <a:graphicData uri="http://schemas.openxmlformats.org/drawingml/2006/table">
            <a:tbl>
              <a:tblPr/>
              <a:tblGrid>
                <a:gridCol w="4747776"/>
                <a:gridCol w="10254099"/>
              </a:tblGrid>
              <a:tr h="1773914">
                <a:tc>
                  <a:txBody>
                    <a:bodyPr anchor="t" rtlCol="false"/>
                    <a:lstStyle/>
                    <a:p>
                      <a:pPr algn="ctr">
                        <a:lnSpc>
                          <a:spcPts val="4619"/>
                        </a:lnSpc>
                        <a:defRPr/>
                      </a:pPr>
                      <a:r>
                        <a:rPr lang="en-US" sz="3299" b="true">
                          <a:solidFill>
                            <a:srgbClr val="262262"/>
                          </a:solidFill>
                          <a:latin typeface="モトヤゴシック w Bold"/>
                          <a:ea typeface="モトヤゴシック w Bold"/>
                          <a:cs typeface="モトヤゴシック w Bold"/>
                          <a:sym typeface="モトヤゴシック w Bold"/>
                        </a:rPr>
                        <a:t>名前</a:t>
                      </a:r>
                      <a:endParaRPr lang="en-US" sz="1100"/>
                    </a:p>
                  </a:txBody>
                  <a:tcPr marL="190500" marR="190500" marT="190500" marB="19050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BDEDFF"/>
                    </a:solidFill>
                  </a:tcPr>
                </a:tc>
                <a:tc>
                  <a:txBody>
                    <a:bodyPr anchor="t" rtlCol="false"/>
                    <a:lstStyle/>
                    <a:p>
                      <a:pPr algn="ctr">
                        <a:lnSpc>
                          <a:spcPts val="4619"/>
                        </a:lnSpc>
                        <a:defRPr/>
                      </a:pPr>
                      <a:r>
                        <a:rPr lang="en-US" b="true" sz="3299" spc="329">
                          <a:solidFill>
                            <a:srgbClr val="262262"/>
                          </a:solidFill>
                          <a:latin typeface="モトヤゴシック w Medium"/>
                          <a:ea typeface="モトヤゴシック w Medium"/>
                          <a:cs typeface="モトヤゴシック w Medium"/>
                          <a:sym typeface="モトヤゴシック w Medium"/>
                        </a:rPr>
                        <a:t>向井 淳之介</a:t>
                      </a:r>
                      <a:endParaRPr lang="en-US" sz="1100"/>
                    </a:p>
                  </a:txBody>
                  <a:tcPr marL="190500" marR="190500" marT="190500" marB="19050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7F9FF"/>
                    </a:solidFill>
                  </a:tcPr>
                </a:tc>
              </a:tr>
              <a:tr h="1773914">
                <a:tc>
                  <a:txBody>
                    <a:bodyPr anchor="t" rtlCol="false"/>
                    <a:lstStyle/>
                    <a:p>
                      <a:pPr algn="ctr">
                        <a:lnSpc>
                          <a:spcPts val="4619"/>
                        </a:lnSpc>
                        <a:defRPr/>
                      </a:pPr>
                      <a:r>
                        <a:rPr lang="en-US" sz="3299" b="true">
                          <a:solidFill>
                            <a:srgbClr val="262262"/>
                          </a:solidFill>
                          <a:latin typeface="モトヤゴシック w Bold"/>
                          <a:ea typeface="モトヤゴシック w Bold"/>
                          <a:cs typeface="モトヤゴシック w Bold"/>
                          <a:sym typeface="モトヤゴシック w Bold"/>
                        </a:rPr>
                        <a:t>経験</a:t>
                      </a:r>
                      <a:endParaRPr lang="en-US" sz="1100"/>
                    </a:p>
                  </a:txBody>
                  <a:tcPr marL="190500" marR="190500" marT="190500" marB="19050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BDEDFF"/>
                    </a:solidFill>
                  </a:tcPr>
                </a:tc>
                <a:tc>
                  <a:txBody>
                    <a:bodyPr anchor="t" rtlCol="false"/>
                    <a:lstStyle/>
                    <a:p>
                      <a:pPr algn="ctr">
                        <a:lnSpc>
                          <a:spcPts val="4619"/>
                        </a:lnSpc>
                        <a:defRPr/>
                      </a:pPr>
                      <a:r>
                        <a:rPr lang="en-US" b="true" sz="3299" spc="329">
                          <a:solidFill>
                            <a:srgbClr val="262262"/>
                          </a:solidFill>
                          <a:latin typeface="モトヤゴシック w Medium"/>
                          <a:ea typeface="モトヤゴシック w Medium"/>
                          <a:cs typeface="モトヤゴシック w Medium"/>
                          <a:sym typeface="モトヤゴシック w Medium"/>
                        </a:rPr>
                        <a:t>5年間のWebマーケティング経験</a:t>
                      </a:r>
                      <a:endParaRPr lang="en-US" sz="1100"/>
                    </a:p>
                  </a:txBody>
                  <a:tcPr marL="190500" marR="190500" marT="190500" marB="19050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7F9FF"/>
                    </a:solidFill>
                  </a:tcPr>
                </a:tc>
              </a:tr>
              <a:tr h="1773914">
                <a:tc>
                  <a:txBody>
                    <a:bodyPr anchor="t" rtlCol="false"/>
                    <a:lstStyle/>
                    <a:p>
                      <a:pPr algn="ctr">
                        <a:lnSpc>
                          <a:spcPts val="4619"/>
                        </a:lnSpc>
                        <a:defRPr/>
                      </a:pPr>
                      <a:r>
                        <a:rPr lang="en-US" sz="3299" b="true">
                          <a:solidFill>
                            <a:srgbClr val="262262"/>
                          </a:solidFill>
                          <a:latin typeface="モトヤゴシック w Bold"/>
                          <a:ea typeface="モトヤゴシック w Bold"/>
                          <a:cs typeface="モトヤゴシック w Bold"/>
                          <a:sym typeface="モトヤゴシック w Bold"/>
                        </a:rPr>
                        <a:t>スキル</a:t>
                      </a:r>
                      <a:endParaRPr lang="en-US" sz="1100"/>
                    </a:p>
                  </a:txBody>
                  <a:tcPr marL="190500" marR="190500" marT="190500" marB="19050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BDEDFF"/>
                    </a:solidFill>
                  </a:tcPr>
                </a:tc>
                <a:tc>
                  <a:txBody>
                    <a:bodyPr anchor="t" rtlCol="false"/>
                    <a:lstStyle/>
                    <a:p>
                      <a:pPr algn="ctr">
                        <a:lnSpc>
                          <a:spcPts val="4619"/>
                        </a:lnSpc>
                        <a:defRPr/>
                      </a:pPr>
                      <a:r>
                        <a:rPr lang="en-US" b="true" sz="3299" spc="329">
                          <a:solidFill>
                            <a:srgbClr val="262262"/>
                          </a:solidFill>
                          <a:latin typeface="モトヤゴシック w Medium"/>
                          <a:ea typeface="モトヤゴシック w Medium"/>
                          <a:cs typeface="モトヤゴシック w Medium"/>
                          <a:sym typeface="モトヤゴシック w Medium"/>
                        </a:rPr>
                        <a:t> SEO、コンテンツ戦略、データ分析</a:t>
                      </a:r>
                      <a:endParaRPr lang="en-US" sz="1100"/>
                    </a:p>
                  </a:txBody>
                  <a:tcPr marL="190500" marR="190500" marT="190500" marB="19050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7F9FF"/>
                    </a:solidFill>
                  </a:tcPr>
                </a:tc>
              </a:tr>
              <a:tr h="1773914">
                <a:tc>
                  <a:txBody>
                    <a:bodyPr anchor="t" rtlCol="false"/>
                    <a:lstStyle/>
                    <a:p>
                      <a:pPr algn="ctr">
                        <a:lnSpc>
                          <a:spcPts val="4619"/>
                        </a:lnSpc>
                        <a:defRPr/>
                      </a:pPr>
                      <a:r>
                        <a:rPr lang="en-US" sz="3299" b="true">
                          <a:solidFill>
                            <a:srgbClr val="262262"/>
                          </a:solidFill>
                          <a:latin typeface="モトヤゴシック w Bold"/>
                          <a:ea typeface="モトヤゴシック w Bold"/>
                          <a:cs typeface="モトヤゴシック w Bold"/>
                          <a:sym typeface="モトヤゴシック w Bold"/>
                        </a:rPr>
                        <a:t>専門分野</a:t>
                      </a:r>
                      <a:endParaRPr lang="en-US" sz="1100"/>
                    </a:p>
                  </a:txBody>
                  <a:tcPr marL="190500" marR="190500" marT="190500" marB="19050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BDEDFF"/>
                    </a:solidFill>
                  </a:tcPr>
                </a:tc>
                <a:tc>
                  <a:txBody>
                    <a:bodyPr anchor="t" rtlCol="false"/>
                    <a:lstStyle/>
                    <a:p>
                      <a:pPr algn="ctr">
                        <a:lnSpc>
                          <a:spcPts val="4619"/>
                        </a:lnSpc>
                        <a:defRPr/>
                      </a:pPr>
                      <a:r>
                        <a:rPr lang="en-US" b="true" sz="3299" spc="329">
                          <a:solidFill>
                            <a:srgbClr val="262262"/>
                          </a:solidFill>
                          <a:latin typeface="モトヤゴシック w Medium"/>
                          <a:ea typeface="モトヤゴシック w Medium"/>
                          <a:cs typeface="モトヤゴシック w Medium"/>
                          <a:sym typeface="モトヤゴシック w Medium"/>
                        </a:rPr>
                        <a:t>ブランド戦略とコンバージョン最適化</a:t>
                      </a:r>
                      <a:endParaRPr lang="en-US" sz="1100"/>
                    </a:p>
                  </a:txBody>
                  <a:tcPr marL="190500" marR="190500" marT="190500" marB="19050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7F9FF"/>
                    </a:solidFill>
                  </a:tcPr>
                </a:tc>
              </a:tr>
            </a:tbl>
          </a:graphicData>
        </a:graphic>
      </p:graphicFrame>
      <p:grpSp>
        <p:nvGrpSpPr>
          <p:cNvPr name="Group 3" id="3"/>
          <p:cNvGrpSpPr/>
          <p:nvPr/>
        </p:nvGrpSpPr>
        <p:grpSpPr>
          <a:xfrm rot="0">
            <a:off x="0" y="0"/>
            <a:ext cx="18288000" cy="1619250"/>
            <a:chOff x="0" y="0"/>
            <a:chExt cx="4816593" cy="426469"/>
          </a:xfrm>
        </p:grpSpPr>
        <p:sp>
          <p:nvSpPr>
            <p:cNvPr name="Freeform 4" id="4"/>
            <p:cNvSpPr/>
            <p:nvPr/>
          </p:nvSpPr>
          <p:spPr>
            <a:xfrm flipH="false" flipV="false" rot="0">
              <a:off x="0" y="0"/>
              <a:ext cx="4816592" cy="426469"/>
            </a:xfrm>
            <a:custGeom>
              <a:avLst/>
              <a:gdLst/>
              <a:ahLst/>
              <a:cxnLst/>
              <a:rect r="r" b="b" t="t" l="l"/>
              <a:pathLst>
                <a:path h="426469" w="4816592">
                  <a:moveTo>
                    <a:pt x="0" y="0"/>
                  </a:moveTo>
                  <a:lnTo>
                    <a:pt x="4816592" y="0"/>
                  </a:lnTo>
                  <a:lnTo>
                    <a:pt x="4816592" y="426469"/>
                  </a:lnTo>
                  <a:lnTo>
                    <a:pt x="0" y="426469"/>
                  </a:lnTo>
                  <a:close/>
                </a:path>
              </a:pathLst>
            </a:custGeom>
            <a:solidFill>
              <a:srgbClr val="262262"/>
            </a:solidFill>
          </p:spPr>
        </p:sp>
        <p:sp>
          <p:nvSpPr>
            <p:cNvPr name="TextBox 5" id="5"/>
            <p:cNvSpPr txBox="true"/>
            <p:nvPr/>
          </p:nvSpPr>
          <p:spPr>
            <a:xfrm>
              <a:off x="0" y="-285750"/>
              <a:ext cx="4816593" cy="712219"/>
            </a:xfrm>
            <a:prstGeom prst="rect">
              <a:avLst/>
            </a:prstGeom>
          </p:spPr>
          <p:txBody>
            <a:bodyPr anchor="ctr" rtlCol="false" tIns="50800" lIns="50800" bIns="50800" rIns="50800"/>
            <a:lstStyle/>
            <a:p>
              <a:pPr algn="ctr">
                <a:lnSpc>
                  <a:spcPts val="3456"/>
                </a:lnSpc>
              </a:pPr>
            </a:p>
          </p:txBody>
        </p:sp>
      </p:grpSp>
      <p:grpSp>
        <p:nvGrpSpPr>
          <p:cNvPr name="Group 6" id="6"/>
          <p:cNvGrpSpPr/>
          <p:nvPr/>
        </p:nvGrpSpPr>
        <p:grpSpPr>
          <a:xfrm rot="0">
            <a:off x="-769371" y="0"/>
            <a:ext cx="3167383" cy="1619250"/>
            <a:chOff x="0" y="0"/>
            <a:chExt cx="979343" cy="500666"/>
          </a:xfrm>
        </p:grpSpPr>
        <p:sp>
          <p:nvSpPr>
            <p:cNvPr name="Freeform 7" id="7"/>
            <p:cNvSpPr/>
            <p:nvPr/>
          </p:nvSpPr>
          <p:spPr>
            <a:xfrm flipH="false" flipV="false" rot="0">
              <a:off x="0" y="0"/>
              <a:ext cx="979343" cy="500666"/>
            </a:xfrm>
            <a:custGeom>
              <a:avLst/>
              <a:gdLst/>
              <a:ahLst/>
              <a:cxnLst/>
              <a:rect r="r" b="b" t="t" l="l"/>
              <a:pathLst>
                <a:path h="500666" w="979343">
                  <a:moveTo>
                    <a:pt x="203200" y="0"/>
                  </a:moveTo>
                  <a:lnTo>
                    <a:pt x="979343" y="0"/>
                  </a:lnTo>
                  <a:lnTo>
                    <a:pt x="776143" y="500666"/>
                  </a:lnTo>
                  <a:lnTo>
                    <a:pt x="0" y="500666"/>
                  </a:lnTo>
                  <a:lnTo>
                    <a:pt x="203200" y="0"/>
                  </a:lnTo>
                  <a:close/>
                </a:path>
              </a:pathLst>
            </a:custGeom>
            <a:solidFill>
              <a:srgbClr val="1B75BC"/>
            </a:solidFill>
          </p:spPr>
        </p:sp>
        <p:sp>
          <p:nvSpPr>
            <p:cNvPr name="TextBox 8" id="8"/>
            <p:cNvSpPr txBox="true"/>
            <p:nvPr/>
          </p:nvSpPr>
          <p:spPr>
            <a:xfrm>
              <a:off x="101600" y="-285750"/>
              <a:ext cx="776143" cy="786416"/>
            </a:xfrm>
            <a:prstGeom prst="rect">
              <a:avLst/>
            </a:prstGeom>
          </p:spPr>
          <p:txBody>
            <a:bodyPr anchor="ctr" rtlCol="false" tIns="50800" lIns="50800" bIns="50800" rIns="50800"/>
            <a:lstStyle/>
            <a:p>
              <a:pPr algn="ctr">
                <a:lnSpc>
                  <a:spcPts val="3456"/>
                </a:lnSpc>
              </a:pPr>
            </a:p>
          </p:txBody>
        </p:sp>
      </p:grpSp>
      <p:sp>
        <p:nvSpPr>
          <p:cNvPr name="TextBox 9" id="9"/>
          <p:cNvSpPr txBox="true"/>
          <p:nvPr/>
        </p:nvSpPr>
        <p:spPr>
          <a:xfrm rot="0">
            <a:off x="2783184" y="-190500"/>
            <a:ext cx="7285230" cy="1457325"/>
          </a:xfrm>
          <a:prstGeom prst="rect">
            <a:avLst/>
          </a:prstGeom>
        </p:spPr>
        <p:txBody>
          <a:bodyPr anchor="t" rtlCol="false" tIns="0" lIns="0" bIns="0" rIns="0">
            <a:spAutoFit/>
          </a:bodyPr>
          <a:lstStyle/>
          <a:p>
            <a:pPr algn="l">
              <a:lnSpc>
                <a:spcPts val="6900"/>
              </a:lnSpc>
            </a:pPr>
            <a:r>
              <a:rPr lang="en-US" sz="6000" spc="600" b="true">
                <a:solidFill>
                  <a:srgbClr val="FFFFFF"/>
                </a:solidFill>
                <a:latin typeface="モトヤゴシック w Semi-Bold"/>
                <a:ea typeface="モトヤゴシック w Semi-Bold"/>
                <a:cs typeface="モトヤゴシック w Semi-Bold"/>
                <a:sym typeface="モトヤゴシック w Semi-Bold"/>
              </a:rPr>
              <a:t>自己紹介</a:t>
            </a:r>
          </a:p>
        </p:txBody>
      </p:sp>
      <p:sp>
        <p:nvSpPr>
          <p:cNvPr name="TextBox 10" id="10"/>
          <p:cNvSpPr txBox="true"/>
          <p:nvPr/>
        </p:nvSpPr>
        <p:spPr>
          <a:xfrm rot="0">
            <a:off x="0" y="-190500"/>
            <a:ext cx="2138144" cy="1457325"/>
          </a:xfrm>
          <a:prstGeom prst="rect">
            <a:avLst/>
          </a:prstGeom>
        </p:spPr>
        <p:txBody>
          <a:bodyPr anchor="t" rtlCol="false" tIns="0" lIns="0" bIns="0" rIns="0">
            <a:spAutoFit/>
          </a:bodyPr>
          <a:lstStyle/>
          <a:p>
            <a:pPr algn="ctr">
              <a:lnSpc>
                <a:spcPts val="6900"/>
              </a:lnSpc>
            </a:pPr>
            <a:r>
              <a:rPr lang="en-US" b="true" sz="6000" spc="600">
                <a:solidFill>
                  <a:srgbClr val="FFFFFF"/>
                </a:solidFill>
                <a:latin typeface="モトヤゴシック w Semi-Bold"/>
                <a:ea typeface="モトヤゴシック w Semi-Bold"/>
                <a:cs typeface="モトヤゴシック w Semi-Bold"/>
                <a:sym typeface="モトヤゴシック w Semi-Bold"/>
              </a:rPr>
              <a:t>01</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722759" y="2941720"/>
            <a:ext cx="5400675" cy="6381750"/>
            <a:chOff x="0" y="0"/>
            <a:chExt cx="1422400" cy="1680790"/>
          </a:xfrm>
        </p:grpSpPr>
        <p:sp>
          <p:nvSpPr>
            <p:cNvPr name="Freeform 3" id="3"/>
            <p:cNvSpPr/>
            <p:nvPr/>
          </p:nvSpPr>
          <p:spPr>
            <a:xfrm flipH="false" flipV="false" rot="0">
              <a:off x="0" y="0"/>
              <a:ext cx="1422400" cy="1680790"/>
            </a:xfrm>
            <a:custGeom>
              <a:avLst/>
              <a:gdLst/>
              <a:ahLst/>
              <a:cxnLst/>
              <a:rect r="r" b="b" t="t" l="l"/>
              <a:pathLst>
                <a:path h="1680790" w="1422400">
                  <a:moveTo>
                    <a:pt x="24370" y="0"/>
                  </a:moveTo>
                  <a:lnTo>
                    <a:pt x="1398030" y="0"/>
                  </a:lnTo>
                  <a:cubicBezTo>
                    <a:pt x="1404494" y="0"/>
                    <a:pt x="1410692" y="2568"/>
                    <a:pt x="1415262" y="7138"/>
                  </a:cubicBezTo>
                  <a:cubicBezTo>
                    <a:pt x="1419833" y="11708"/>
                    <a:pt x="1422400" y="17906"/>
                    <a:pt x="1422400" y="24370"/>
                  </a:cubicBezTo>
                  <a:lnTo>
                    <a:pt x="1422400" y="1656420"/>
                  </a:lnTo>
                  <a:cubicBezTo>
                    <a:pt x="1422400" y="1662884"/>
                    <a:pt x="1419833" y="1669082"/>
                    <a:pt x="1415262" y="1673652"/>
                  </a:cubicBezTo>
                  <a:cubicBezTo>
                    <a:pt x="1410692" y="1678223"/>
                    <a:pt x="1404494" y="1680790"/>
                    <a:pt x="1398030" y="1680790"/>
                  </a:cubicBezTo>
                  <a:lnTo>
                    <a:pt x="24370" y="1680790"/>
                  </a:lnTo>
                  <a:cubicBezTo>
                    <a:pt x="10911" y="1680790"/>
                    <a:pt x="0" y="1669879"/>
                    <a:pt x="0" y="1656420"/>
                  </a:cubicBezTo>
                  <a:lnTo>
                    <a:pt x="0" y="24370"/>
                  </a:lnTo>
                  <a:cubicBezTo>
                    <a:pt x="0" y="17906"/>
                    <a:pt x="2568" y="11708"/>
                    <a:pt x="7138" y="7138"/>
                  </a:cubicBezTo>
                  <a:cubicBezTo>
                    <a:pt x="11708" y="2568"/>
                    <a:pt x="17906" y="0"/>
                    <a:pt x="24370" y="0"/>
                  </a:cubicBezTo>
                  <a:close/>
                </a:path>
              </a:pathLst>
            </a:custGeom>
            <a:solidFill>
              <a:srgbClr val="FFFFFF"/>
            </a:solidFill>
            <a:ln w="38100" cap="sq">
              <a:solidFill>
                <a:srgbClr val="D9D9D9"/>
              </a:solidFill>
              <a:prstDash val="solid"/>
              <a:miter/>
            </a:ln>
          </p:spPr>
        </p:sp>
        <p:sp>
          <p:nvSpPr>
            <p:cNvPr name="TextBox 4" id="4"/>
            <p:cNvSpPr txBox="true"/>
            <p:nvPr/>
          </p:nvSpPr>
          <p:spPr>
            <a:xfrm>
              <a:off x="0" y="-285750"/>
              <a:ext cx="1422400" cy="1966540"/>
            </a:xfrm>
            <a:prstGeom prst="rect">
              <a:avLst/>
            </a:prstGeom>
          </p:spPr>
          <p:txBody>
            <a:bodyPr anchor="ctr" rtlCol="false" tIns="50800" lIns="50800" bIns="50800" rIns="50800"/>
            <a:lstStyle/>
            <a:p>
              <a:pPr algn="ctr">
                <a:lnSpc>
                  <a:spcPts val="3456"/>
                </a:lnSpc>
              </a:pPr>
            </a:p>
          </p:txBody>
        </p:sp>
      </p:grpSp>
      <p:grpSp>
        <p:nvGrpSpPr>
          <p:cNvPr name="Group 5" id="5"/>
          <p:cNvGrpSpPr/>
          <p:nvPr/>
        </p:nvGrpSpPr>
        <p:grpSpPr>
          <a:xfrm rot="0">
            <a:off x="1152240" y="2582780"/>
            <a:ext cx="1460690" cy="904724"/>
            <a:chOff x="0" y="0"/>
            <a:chExt cx="384708" cy="238281"/>
          </a:xfrm>
        </p:grpSpPr>
        <p:sp>
          <p:nvSpPr>
            <p:cNvPr name="Freeform 6" id="6"/>
            <p:cNvSpPr/>
            <p:nvPr/>
          </p:nvSpPr>
          <p:spPr>
            <a:xfrm flipH="false" flipV="false" rot="0">
              <a:off x="0" y="0"/>
              <a:ext cx="384708" cy="238281"/>
            </a:xfrm>
            <a:custGeom>
              <a:avLst/>
              <a:gdLst/>
              <a:ahLst/>
              <a:cxnLst/>
              <a:rect r="r" b="b" t="t" l="l"/>
              <a:pathLst>
                <a:path h="238281" w="384708">
                  <a:moveTo>
                    <a:pt x="0" y="0"/>
                  </a:moveTo>
                  <a:lnTo>
                    <a:pt x="384708" y="0"/>
                  </a:lnTo>
                  <a:lnTo>
                    <a:pt x="384708" y="238281"/>
                  </a:lnTo>
                  <a:lnTo>
                    <a:pt x="0" y="238281"/>
                  </a:lnTo>
                  <a:close/>
                </a:path>
              </a:pathLst>
            </a:custGeom>
            <a:solidFill>
              <a:srgbClr val="FFFFFF"/>
            </a:solidFill>
          </p:spPr>
        </p:sp>
        <p:sp>
          <p:nvSpPr>
            <p:cNvPr name="TextBox 7" id="7"/>
            <p:cNvSpPr txBox="true"/>
            <p:nvPr/>
          </p:nvSpPr>
          <p:spPr>
            <a:xfrm>
              <a:off x="0" y="-285750"/>
              <a:ext cx="384708" cy="524031"/>
            </a:xfrm>
            <a:prstGeom prst="rect">
              <a:avLst/>
            </a:prstGeom>
          </p:spPr>
          <p:txBody>
            <a:bodyPr anchor="ctr" rtlCol="false" tIns="50800" lIns="50800" bIns="50800" rIns="50800"/>
            <a:lstStyle/>
            <a:p>
              <a:pPr algn="ctr">
                <a:lnSpc>
                  <a:spcPts val="3456"/>
                </a:lnSpc>
              </a:pPr>
            </a:p>
          </p:txBody>
        </p:sp>
      </p:grpSp>
      <p:sp>
        <p:nvSpPr>
          <p:cNvPr name="TextBox 8" id="8"/>
          <p:cNvSpPr txBox="true"/>
          <p:nvPr/>
        </p:nvSpPr>
        <p:spPr>
          <a:xfrm rot="0">
            <a:off x="1111060" y="1955958"/>
            <a:ext cx="1543050" cy="1438124"/>
          </a:xfrm>
          <a:prstGeom prst="rect">
            <a:avLst/>
          </a:prstGeom>
        </p:spPr>
        <p:txBody>
          <a:bodyPr anchor="t" rtlCol="false" tIns="0" lIns="0" bIns="0" rIns="0">
            <a:spAutoFit/>
          </a:bodyPr>
          <a:lstStyle/>
          <a:p>
            <a:pPr algn="ctr">
              <a:lnSpc>
                <a:spcPts val="6872"/>
              </a:lnSpc>
            </a:pPr>
            <a:r>
              <a:rPr lang="en-US" b="true" sz="5976" spc="597">
                <a:solidFill>
                  <a:srgbClr val="262262"/>
                </a:solidFill>
                <a:latin typeface="モトヤゴシック w Bold"/>
                <a:ea typeface="モトヤゴシック w Bold"/>
                <a:cs typeface="モトヤゴシック w Bold"/>
                <a:sym typeface="モトヤゴシック w Bold"/>
              </a:rPr>
              <a:t>01</a:t>
            </a:r>
          </a:p>
        </p:txBody>
      </p:sp>
      <p:sp>
        <p:nvSpPr>
          <p:cNvPr name="Freeform 9" id="9"/>
          <p:cNvSpPr/>
          <p:nvPr/>
        </p:nvSpPr>
        <p:spPr>
          <a:xfrm flipH="false" flipV="false" rot="0">
            <a:off x="2012627" y="3791079"/>
            <a:ext cx="2820938" cy="2286000"/>
          </a:xfrm>
          <a:custGeom>
            <a:avLst/>
            <a:gdLst/>
            <a:ahLst/>
            <a:cxnLst/>
            <a:rect r="r" b="b" t="t" l="l"/>
            <a:pathLst>
              <a:path h="2286000" w="2820938">
                <a:moveTo>
                  <a:pt x="0" y="0"/>
                </a:moveTo>
                <a:lnTo>
                  <a:pt x="2820938" y="0"/>
                </a:lnTo>
                <a:lnTo>
                  <a:pt x="2820938" y="2286000"/>
                </a:lnTo>
                <a:lnTo>
                  <a:pt x="0" y="2286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0" id="10"/>
          <p:cNvGrpSpPr/>
          <p:nvPr/>
        </p:nvGrpSpPr>
        <p:grpSpPr>
          <a:xfrm rot="0">
            <a:off x="6443662" y="2941720"/>
            <a:ext cx="5400675" cy="6381750"/>
            <a:chOff x="0" y="0"/>
            <a:chExt cx="1422400" cy="1680790"/>
          </a:xfrm>
        </p:grpSpPr>
        <p:sp>
          <p:nvSpPr>
            <p:cNvPr name="Freeform 11" id="11"/>
            <p:cNvSpPr/>
            <p:nvPr/>
          </p:nvSpPr>
          <p:spPr>
            <a:xfrm flipH="false" flipV="false" rot="0">
              <a:off x="0" y="0"/>
              <a:ext cx="1422400" cy="1680790"/>
            </a:xfrm>
            <a:custGeom>
              <a:avLst/>
              <a:gdLst/>
              <a:ahLst/>
              <a:cxnLst/>
              <a:rect r="r" b="b" t="t" l="l"/>
              <a:pathLst>
                <a:path h="1680790" w="1422400">
                  <a:moveTo>
                    <a:pt x="24370" y="0"/>
                  </a:moveTo>
                  <a:lnTo>
                    <a:pt x="1398030" y="0"/>
                  </a:lnTo>
                  <a:cubicBezTo>
                    <a:pt x="1404494" y="0"/>
                    <a:pt x="1410692" y="2568"/>
                    <a:pt x="1415262" y="7138"/>
                  </a:cubicBezTo>
                  <a:cubicBezTo>
                    <a:pt x="1419833" y="11708"/>
                    <a:pt x="1422400" y="17906"/>
                    <a:pt x="1422400" y="24370"/>
                  </a:cubicBezTo>
                  <a:lnTo>
                    <a:pt x="1422400" y="1656420"/>
                  </a:lnTo>
                  <a:cubicBezTo>
                    <a:pt x="1422400" y="1662884"/>
                    <a:pt x="1419833" y="1669082"/>
                    <a:pt x="1415262" y="1673652"/>
                  </a:cubicBezTo>
                  <a:cubicBezTo>
                    <a:pt x="1410692" y="1678223"/>
                    <a:pt x="1404494" y="1680790"/>
                    <a:pt x="1398030" y="1680790"/>
                  </a:cubicBezTo>
                  <a:lnTo>
                    <a:pt x="24370" y="1680790"/>
                  </a:lnTo>
                  <a:cubicBezTo>
                    <a:pt x="10911" y="1680790"/>
                    <a:pt x="0" y="1669879"/>
                    <a:pt x="0" y="1656420"/>
                  </a:cubicBezTo>
                  <a:lnTo>
                    <a:pt x="0" y="24370"/>
                  </a:lnTo>
                  <a:cubicBezTo>
                    <a:pt x="0" y="17906"/>
                    <a:pt x="2568" y="11708"/>
                    <a:pt x="7138" y="7138"/>
                  </a:cubicBezTo>
                  <a:cubicBezTo>
                    <a:pt x="11708" y="2568"/>
                    <a:pt x="17906" y="0"/>
                    <a:pt x="24370" y="0"/>
                  </a:cubicBezTo>
                  <a:close/>
                </a:path>
              </a:pathLst>
            </a:custGeom>
            <a:solidFill>
              <a:srgbClr val="FFFFFF"/>
            </a:solidFill>
            <a:ln w="38100" cap="sq">
              <a:solidFill>
                <a:srgbClr val="D9D9D9"/>
              </a:solidFill>
              <a:prstDash val="solid"/>
              <a:miter/>
            </a:ln>
          </p:spPr>
        </p:sp>
        <p:sp>
          <p:nvSpPr>
            <p:cNvPr name="TextBox 12" id="12"/>
            <p:cNvSpPr txBox="true"/>
            <p:nvPr/>
          </p:nvSpPr>
          <p:spPr>
            <a:xfrm>
              <a:off x="0" y="-285750"/>
              <a:ext cx="1422400" cy="1966540"/>
            </a:xfrm>
            <a:prstGeom prst="rect">
              <a:avLst/>
            </a:prstGeom>
          </p:spPr>
          <p:txBody>
            <a:bodyPr anchor="ctr" rtlCol="false" tIns="50800" lIns="50800" bIns="50800" rIns="50800"/>
            <a:lstStyle/>
            <a:p>
              <a:pPr algn="ctr">
                <a:lnSpc>
                  <a:spcPts val="3456"/>
                </a:lnSpc>
              </a:pPr>
            </a:p>
          </p:txBody>
        </p:sp>
      </p:grpSp>
      <p:grpSp>
        <p:nvGrpSpPr>
          <p:cNvPr name="Group 13" id="13"/>
          <p:cNvGrpSpPr/>
          <p:nvPr/>
        </p:nvGrpSpPr>
        <p:grpSpPr>
          <a:xfrm rot="0">
            <a:off x="6873144" y="2582780"/>
            <a:ext cx="1460690" cy="904724"/>
            <a:chOff x="0" y="0"/>
            <a:chExt cx="384708" cy="238281"/>
          </a:xfrm>
        </p:grpSpPr>
        <p:sp>
          <p:nvSpPr>
            <p:cNvPr name="Freeform 14" id="14"/>
            <p:cNvSpPr/>
            <p:nvPr/>
          </p:nvSpPr>
          <p:spPr>
            <a:xfrm flipH="false" flipV="false" rot="0">
              <a:off x="0" y="0"/>
              <a:ext cx="384708" cy="238281"/>
            </a:xfrm>
            <a:custGeom>
              <a:avLst/>
              <a:gdLst/>
              <a:ahLst/>
              <a:cxnLst/>
              <a:rect r="r" b="b" t="t" l="l"/>
              <a:pathLst>
                <a:path h="238281" w="384708">
                  <a:moveTo>
                    <a:pt x="0" y="0"/>
                  </a:moveTo>
                  <a:lnTo>
                    <a:pt x="384708" y="0"/>
                  </a:lnTo>
                  <a:lnTo>
                    <a:pt x="384708" y="238281"/>
                  </a:lnTo>
                  <a:lnTo>
                    <a:pt x="0" y="238281"/>
                  </a:lnTo>
                  <a:close/>
                </a:path>
              </a:pathLst>
            </a:custGeom>
            <a:solidFill>
              <a:srgbClr val="FFFFFF"/>
            </a:solidFill>
          </p:spPr>
        </p:sp>
        <p:sp>
          <p:nvSpPr>
            <p:cNvPr name="TextBox 15" id="15"/>
            <p:cNvSpPr txBox="true"/>
            <p:nvPr/>
          </p:nvSpPr>
          <p:spPr>
            <a:xfrm>
              <a:off x="0" y="-285750"/>
              <a:ext cx="384708" cy="524031"/>
            </a:xfrm>
            <a:prstGeom prst="rect">
              <a:avLst/>
            </a:prstGeom>
          </p:spPr>
          <p:txBody>
            <a:bodyPr anchor="ctr" rtlCol="false" tIns="50800" lIns="50800" bIns="50800" rIns="50800"/>
            <a:lstStyle/>
            <a:p>
              <a:pPr algn="ctr">
                <a:lnSpc>
                  <a:spcPts val="3456"/>
                </a:lnSpc>
              </a:pPr>
            </a:p>
          </p:txBody>
        </p:sp>
      </p:grpSp>
      <p:sp>
        <p:nvSpPr>
          <p:cNvPr name="TextBox 16" id="16"/>
          <p:cNvSpPr txBox="true"/>
          <p:nvPr/>
        </p:nvSpPr>
        <p:spPr>
          <a:xfrm rot="0">
            <a:off x="6831964" y="1955958"/>
            <a:ext cx="1543050" cy="1438124"/>
          </a:xfrm>
          <a:prstGeom prst="rect">
            <a:avLst/>
          </a:prstGeom>
        </p:spPr>
        <p:txBody>
          <a:bodyPr anchor="t" rtlCol="false" tIns="0" lIns="0" bIns="0" rIns="0">
            <a:spAutoFit/>
          </a:bodyPr>
          <a:lstStyle/>
          <a:p>
            <a:pPr algn="ctr">
              <a:lnSpc>
                <a:spcPts val="6872"/>
              </a:lnSpc>
            </a:pPr>
            <a:r>
              <a:rPr lang="en-US" b="true" sz="5976" spc="597">
                <a:solidFill>
                  <a:srgbClr val="262262"/>
                </a:solidFill>
                <a:latin typeface="モトヤゴシック w Bold"/>
                <a:ea typeface="モトヤゴシック w Bold"/>
                <a:cs typeface="モトヤゴシック w Bold"/>
                <a:sym typeface="モトヤゴシック w Bold"/>
              </a:rPr>
              <a:t>02</a:t>
            </a:r>
          </a:p>
        </p:txBody>
      </p:sp>
      <p:grpSp>
        <p:nvGrpSpPr>
          <p:cNvPr name="Group 17" id="17"/>
          <p:cNvGrpSpPr/>
          <p:nvPr/>
        </p:nvGrpSpPr>
        <p:grpSpPr>
          <a:xfrm rot="0">
            <a:off x="12164566" y="2941720"/>
            <a:ext cx="5400675" cy="6381750"/>
            <a:chOff x="0" y="0"/>
            <a:chExt cx="1422400" cy="1680790"/>
          </a:xfrm>
        </p:grpSpPr>
        <p:sp>
          <p:nvSpPr>
            <p:cNvPr name="Freeform 18" id="18"/>
            <p:cNvSpPr/>
            <p:nvPr/>
          </p:nvSpPr>
          <p:spPr>
            <a:xfrm flipH="false" flipV="false" rot="0">
              <a:off x="0" y="0"/>
              <a:ext cx="1422400" cy="1680790"/>
            </a:xfrm>
            <a:custGeom>
              <a:avLst/>
              <a:gdLst/>
              <a:ahLst/>
              <a:cxnLst/>
              <a:rect r="r" b="b" t="t" l="l"/>
              <a:pathLst>
                <a:path h="1680790" w="1422400">
                  <a:moveTo>
                    <a:pt x="24370" y="0"/>
                  </a:moveTo>
                  <a:lnTo>
                    <a:pt x="1398030" y="0"/>
                  </a:lnTo>
                  <a:cubicBezTo>
                    <a:pt x="1404494" y="0"/>
                    <a:pt x="1410692" y="2568"/>
                    <a:pt x="1415262" y="7138"/>
                  </a:cubicBezTo>
                  <a:cubicBezTo>
                    <a:pt x="1419833" y="11708"/>
                    <a:pt x="1422400" y="17906"/>
                    <a:pt x="1422400" y="24370"/>
                  </a:cubicBezTo>
                  <a:lnTo>
                    <a:pt x="1422400" y="1656420"/>
                  </a:lnTo>
                  <a:cubicBezTo>
                    <a:pt x="1422400" y="1662884"/>
                    <a:pt x="1419833" y="1669082"/>
                    <a:pt x="1415262" y="1673652"/>
                  </a:cubicBezTo>
                  <a:cubicBezTo>
                    <a:pt x="1410692" y="1678223"/>
                    <a:pt x="1404494" y="1680790"/>
                    <a:pt x="1398030" y="1680790"/>
                  </a:cubicBezTo>
                  <a:lnTo>
                    <a:pt x="24370" y="1680790"/>
                  </a:lnTo>
                  <a:cubicBezTo>
                    <a:pt x="10911" y="1680790"/>
                    <a:pt x="0" y="1669879"/>
                    <a:pt x="0" y="1656420"/>
                  </a:cubicBezTo>
                  <a:lnTo>
                    <a:pt x="0" y="24370"/>
                  </a:lnTo>
                  <a:cubicBezTo>
                    <a:pt x="0" y="17906"/>
                    <a:pt x="2568" y="11708"/>
                    <a:pt x="7138" y="7138"/>
                  </a:cubicBezTo>
                  <a:cubicBezTo>
                    <a:pt x="11708" y="2568"/>
                    <a:pt x="17906" y="0"/>
                    <a:pt x="24370" y="0"/>
                  </a:cubicBezTo>
                  <a:close/>
                </a:path>
              </a:pathLst>
            </a:custGeom>
            <a:solidFill>
              <a:srgbClr val="FFFFFF"/>
            </a:solidFill>
            <a:ln w="38100" cap="sq">
              <a:solidFill>
                <a:srgbClr val="D9D9D9"/>
              </a:solidFill>
              <a:prstDash val="solid"/>
              <a:miter/>
            </a:ln>
          </p:spPr>
        </p:sp>
        <p:sp>
          <p:nvSpPr>
            <p:cNvPr name="TextBox 19" id="19"/>
            <p:cNvSpPr txBox="true"/>
            <p:nvPr/>
          </p:nvSpPr>
          <p:spPr>
            <a:xfrm>
              <a:off x="0" y="-285750"/>
              <a:ext cx="1422400" cy="1966540"/>
            </a:xfrm>
            <a:prstGeom prst="rect">
              <a:avLst/>
            </a:prstGeom>
          </p:spPr>
          <p:txBody>
            <a:bodyPr anchor="ctr" rtlCol="false" tIns="50800" lIns="50800" bIns="50800" rIns="50800"/>
            <a:lstStyle/>
            <a:p>
              <a:pPr algn="ctr">
                <a:lnSpc>
                  <a:spcPts val="3456"/>
                </a:lnSpc>
              </a:pPr>
            </a:p>
          </p:txBody>
        </p:sp>
      </p:grpSp>
      <p:grpSp>
        <p:nvGrpSpPr>
          <p:cNvPr name="Group 20" id="20"/>
          <p:cNvGrpSpPr/>
          <p:nvPr/>
        </p:nvGrpSpPr>
        <p:grpSpPr>
          <a:xfrm rot="0">
            <a:off x="12594047" y="2582780"/>
            <a:ext cx="1460690" cy="904724"/>
            <a:chOff x="0" y="0"/>
            <a:chExt cx="384708" cy="238281"/>
          </a:xfrm>
        </p:grpSpPr>
        <p:sp>
          <p:nvSpPr>
            <p:cNvPr name="Freeform 21" id="21"/>
            <p:cNvSpPr/>
            <p:nvPr/>
          </p:nvSpPr>
          <p:spPr>
            <a:xfrm flipH="false" flipV="false" rot="0">
              <a:off x="0" y="0"/>
              <a:ext cx="384708" cy="238281"/>
            </a:xfrm>
            <a:custGeom>
              <a:avLst/>
              <a:gdLst/>
              <a:ahLst/>
              <a:cxnLst/>
              <a:rect r="r" b="b" t="t" l="l"/>
              <a:pathLst>
                <a:path h="238281" w="384708">
                  <a:moveTo>
                    <a:pt x="0" y="0"/>
                  </a:moveTo>
                  <a:lnTo>
                    <a:pt x="384708" y="0"/>
                  </a:lnTo>
                  <a:lnTo>
                    <a:pt x="384708" y="238281"/>
                  </a:lnTo>
                  <a:lnTo>
                    <a:pt x="0" y="238281"/>
                  </a:lnTo>
                  <a:close/>
                </a:path>
              </a:pathLst>
            </a:custGeom>
            <a:solidFill>
              <a:srgbClr val="FFFFFF"/>
            </a:solidFill>
          </p:spPr>
        </p:sp>
        <p:sp>
          <p:nvSpPr>
            <p:cNvPr name="TextBox 22" id="22"/>
            <p:cNvSpPr txBox="true"/>
            <p:nvPr/>
          </p:nvSpPr>
          <p:spPr>
            <a:xfrm>
              <a:off x="0" y="-285750"/>
              <a:ext cx="384708" cy="524031"/>
            </a:xfrm>
            <a:prstGeom prst="rect">
              <a:avLst/>
            </a:prstGeom>
          </p:spPr>
          <p:txBody>
            <a:bodyPr anchor="ctr" rtlCol="false" tIns="50800" lIns="50800" bIns="50800" rIns="50800"/>
            <a:lstStyle/>
            <a:p>
              <a:pPr algn="ctr">
                <a:lnSpc>
                  <a:spcPts val="3456"/>
                </a:lnSpc>
              </a:pPr>
            </a:p>
          </p:txBody>
        </p:sp>
      </p:grpSp>
      <p:sp>
        <p:nvSpPr>
          <p:cNvPr name="TextBox 23" id="23"/>
          <p:cNvSpPr txBox="true"/>
          <p:nvPr/>
        </p:nvSpPr>
        <p:spPr>
          <a:xfrm rot="0">
            <a:off x="12552867" y="1955958"/>
            <a:ext cx="1543050" cy="1438124"/>
          </a:xfrm>
          <a:prstGeom prst="rect">
            <a:avLst/>
          </a:prstGeom>
        </p:spPr>
        <p:txBody>
          <a:bodyPr anchor="t" rtlCol="false" tIns="0" lIns="0" bIns="0" rIns="0">
            <a:spAutoFit/>
          </a:bodyPr>
          <a:lstStyle/>
          <a:p>
            <a:pPr algn="ctr">
              <a:lnSpc>
                <a:spcPts val="6872"/>
              </a:lnSpc>
            </a:pPr>
            <a:r>
              <a:rPr lang="en-US" b="true" sz="5976" spc="597">
                <a:solidFill>
                  <a:srgbClr val="262262"/>
                </a:solidFill>
                <a:latin typeface="モトヤゴシック w Bold"/>
                <a:ea typeface="モトヤゴシック w Bold"/>
                <a:cs typeface="モトヤゴシック w Bold"/>
                <a:sym typeface="モトヤゴシック w Bold"/>
              </a:rPr>
              <a:t>03</a:t>
            </a:r>
          </a:p>
        </p:txBody>
      </p:sp>
      <p:sp>
        <p:nvSpPr>
          <p:cNvPr name="Freeform 24" id="24"/>
          <p:cNvSpPr/>
          <p:nvPr/>
        </p:nvSpPr>
        <p:spPr>
          <a:xfrm flipH="false" flipV="false" rot="0">
            <a:off x="7994731" y="3791079"/>
            <a:ext cx="2298537" cy="2286000"/>
          </a:xfrm>
          <a:custGeom>
            <a:avLst/>
            <a:gdLst/>
            <a:ahLst/>
            <a:cxnLst/>
            <a:rect r="r" b="b" t="t" l="l"/>
            <a:pathLst>
              <a:path h="2286000" w="2298537">
                <a:moveTo>
                  <a:pt x="0" y="0"/>
                </a:moveTo>
                <a:lnTo>
                  <a:pt x="2298538" y="0"/>
                </a:lnTo>
                <a:lnTo>
                  <a:pt x="2298538" y="2286000"/>
                </a:lnTo>
                <a:lnTo>
                  <a:pt x="0" y="22860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5" id="25"/>
          <p:cNvSpPr/>
          <p:nvPr/>
        </p:nvSpPr>
        <p:spPr>
          <a:xfrm flipH="false" flipV="false" rot="0">
            <a:off x="13661937" y="3791079"/>
            <a:ext cx="2405934" cy="2695038"/>
          </a:xfrm>
          <a:custGeom>
            <a:avLst/>
            <a:gdLst/>
            <a:ahLst/>
            <a:cxnLst/>
            <a:rect r="r" b="b" t="t" l="l"/>
            <a:pathLst>
              <a:path h="2695038" w="2405934">
                <a:moveTo>
                  <a:pt x="0" y="0"/>
                </a:moveTo>
                <a:lnTo>
                  <a:pt x="2405933" y="0"/>
                </a:lnTo>
                <a:lnTo>
                  <a:pt x="2405933" y="2695037"/>
                </a:lnTo>
                <a:lnTo>
                  <a:pt x="0" y="269503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26" id="26"/>
          <p:cNvSpPr txBox="true"/>
          <p:nvPr/>
        </p:nvSpPr>
        <p:spPr>
          <a:xfrm rot="0">
            <a:off x="12292844" y="7167281"/>
            <a:ext cx="4903470" cy="1306829"/>
          </a:xfrm>
          <a:prstGeom prst="rect">
            <a:avLst/>
          </a:prstGeom>
        </p:spPr>
        <p:txBody>
          <a:bodyPr anchor="t" rtlCol="false" tIns="0" lIns="0" bIns="0" rIns="0">
            <a:spAutoFit/>
          </a:bodyPr>
          <a:lstStyle/>
          <a:p>
            <a:pPr algn="l" marL="582935" indent="-291467" lvl="1">
              <a:lnSpc>
                <a:spcPts val="4050"/>
              </a:lnSpc>
              <a:buFont typeface="Arial"/>
              <a:buChar char="•"/>
            </a:pPr>
            <a:r>
              <a:rPr lang="en-US" b="true" sz="2700" spc="135">
                <a:solidFill>
                  <a:srgbClr val="262262"/>
                </a:solidFill>
                <a:latin typeface="モトヤゴシック w Medium"/>
                <a:ea typeface="モトヤゴシック w Medium"/>
                <a:cs typeface="モトヤゴシック w Medium"/>
                <a:sym typeface="モトヤゴシック w Medium"/>
              </a:rPr>
              <a:t>ユーザー行動の追跡と分析</a:t>
            </a:r>
          </a:p>
          <a:p>
            <a:pPr algn="l" marL="582935" indent="-291467" lvl="1">
              <a:lnSpc>
                <a:spcPts val="4050"/>
              </a:lnSpc>
              <a:buFont typeface="Arial"/>
              <a:buChar char="•"/>
            </a:pPr>
            <a:r>
              <a:rPr lang="en-US" b="true" sz="2700" spc="135">
                <a:solidFill>
                  <a:srgbClr val="262262"/>
                </a:solidFill>
                <a:latin typeface="モトヤゴシック w Medium"/>
                <a:ea typeface="モトヤゴシック w Medium"/>
                <a:cs typeface="モトヤゴシック w Medium"/>
                <a:sym typeface="モトヤゴシック w Medium"/>
              </a:rPr>
              <a:t>コンバージョン率の最適化</a:t>
            </a:r>
          </a:p>
        </p:txBody>
      </p:sp>
      <p:grpSp>
        <p:nvGrpSpPr>
          <p:cNvPr name="Group 27" id="27"/>
          <p:cNvGrpSpPr/>
          <p:nvPr/>
        </p:nvGrpSpPr>
        <p:grpSpPr>
          <a:xfrm rot="0">
            <a:off x="0" y="0"/>
            <a:ext cx="18288000" cy="1619250"/>
            <a:chOff x="0" y="0"/>
            <a:chExt cx="4816593" cy="426469"/>
          </a:xfrm>
        </p:grpSpPr>
        <p:sp>
          <p:nvSpPr>
            <p:cNvPr name="Freeform 28" id="28"/>
            <p:cNvSpPr/>
            <p:nvPr/>
          </p:nvSpPr>
          <p:spPr>
            <a:xfrm flipH="false" flipV="false" rot="0">
              <a:off x="0" y="0"/>
              <a:ext cx="4816592" cy="426469"/>
            </a:xfrm>
            <a:custGeom>
              <a:avLst/>
              <a:gdLst/>
              <a:ahLst/>
              <a:cxnLst/>
              <a:rect r="r" b="b" t="t" l="l"/>
              <a:pathLst>
                <a:path h="426469" w="4816592">
                  <a:moveTo>
                    <a:pt x="0" y="0"/>
                  </a:moveTo>
                  <a:lnTo>
                    <a:pt x="4816592" y="0"/>
                  </a:lnTo>
                  <a:lnTo>
                    <a:pt x="4816592" y="426469"/>
                  </a:lnTo>
                  <a:lnTo>
                    <a:pt x="0" y="426469"/>
                  </a:lnTo>
                  <a:close/>
                </a:path>
              </a:pathLst>
            </a:custGeom>
            <a:solidFill>
              <a:srgbClr val="262262"/>
            </a:solidFill>
          </p:spPr>
        </p:sp>
        <p:sp>
          <p:nvSpPr>
            <p:cNvPr name="TextBox 29" id="29"/>
            <p:cNvSpPr txBox="true"/>
            <p:nvPr/>
          </p:nvSpPr>
          <p:spPr>
            <a:xfrm>
              <a:off x="0" y="-285750"/>
              <a:ext cx="4816593" cy="712219"/>
            </a:xfrm>
            <a:prstGeom prst="rect">
              <a:avLst/>
            </a:prstGeom>
          </p:spPr>
          <p:txBody>
            <a:bodyPr anchor="ctr" rtlCol="false" tIns="50800" lIns="50800" bIns="50800" rIns="50800"/>
            <a:lstStyle/>
            <a:p>
              <a:pPr algn="ctr">
                <a:lnSpc>
                  <a:spcPts val="3456"/>
                </a:lnSpc>
              </a:pPr>
            </a:p>
          </p:txBody>
        </p:sp>
      </p:grpSp>
      <p:grpSp>
        <p:nvGrpSpPr>
          <p:cNvPr name="Group 30" id="30"/>
          <p:cNvGrpSpPr/>
          <p:nvPr/>
        </p:nvGrpSpPr>
        <p:grpSpPr>
          <a:xfrm rot="0">
            <a:off x="-769371" y="0"/>
            <a:ext cx="3167383" cy="1619250"/>
            <a:chOff x="0" y="0"/>
            <a:chExt cx="979343" cy="500666"/>
          </a:xfrm>
        </p:grpSpPr>
        <p:sp>
          <p:nvSpPr>
            <p:cNvPr name="Freeform 31" id="31"/>
            <p:cNvSpPr/>
            <p:nvPr/>
          </p:nvSpPr>
          <p:spPr>
            <a:xfrm flipH="false" flipV="false" rot="0">
              <a:off x="0" y="0"/>
              <a:ext cx="979343" cy="500666"/>
            </a:xfrm>
            <a:custGeom>
              <a:avLst/>
              <a:gdLst/>
              <a:ahLst/>
              <a:cxnLst/>
              <a:rect r="r" b="b" t="t" l="l"/>
              <a:pathLst>
                <a:path h="500666" w="979343">
                  <a:moveTo>
                    <a:pt x="203200" y="0"/>
                  </a:moveTo>
                  <a:lnTo>
                    <a:pt x="979343" y="0"/>
                  </a:lnTo>
                  <a:lnTo>
                    <a:pt x="776143" y="500666"/>
                  </a:lnTo>
                  <a:lnTo>
                    <a:pt x="0" y="500666"/>
                  </a:lnTo>
                  <a:lnTo>
                    <a:pt x="203200" y="0"/>
                  </a:lnTo>
                  <a:close/>
                </a:path>
              </a:pathLst>
            </a:custGeom>
            <a:solidFill>
              <a:srgbClr val="1B75BC"/>
            </a:solidFill>
          </p:spPr>
        </p:sp>
        <p:sp>
          <p:nvSpPr>
            <p:cNvPr name="TextBox 32" id="32"/>
            <p:cNvSpPr txBox="true"/>
            <p:nvPr/>
          </p:nvSpPr>
          <p:spPr>
            <a:xfrm>
              <a:off x="101600" y="-285750"/>
              <a:ext cx="776143" cy="786416"/>
            </a:xfrm>
            <a:prstGeom prst="rect">
              <a:avLst/>
            </a:prstGeom>
          </p:spPr>
          <p:txBody>
            <a:bodyPr anchor="ctr" rtlCol="false" tIns="50800" lIns="50800" bIns="50800" rIns="50800"/>
            <a:lstStyle/>
            <a:p>
              <a:pPr algn="ctr">
                <a:lnSpc>
                  <a:spcPts val="3456"/>
                </a:lnSpc>
              </a:pPr>
            </a:p>
          </p:txBody>
        </p:sp>
      </p:grpSp>
      <p:sp>
        <p:nvSpPr>
          <p:cNvPr name="TextBox 33" id="33"/>
          <p:cNvSpPr txBox="true"/>
          <p:nvPr/>
        </p:nvSpPr>
        <p:spPr>
          <a:xfrm rot="0">
            <a:off x="2940179" y="6084018"/>
            <a:ext cx="965835" cy="971550"/>
          </a:xfrm>
          <a:prstGeom prst="rect">
            <a:avLst/>
          </a:prstGeom>
        </p:spPr>
        <p:txBody>
          <a:bodyPr anchor="t" rtlCol="false" tIns="0" lIns="0" bIns="0" rIns="0">
            <a:spAutoFit/>
          </a:bodyPr>
          <a:lstStyle/>
          <a:p>
            <a:pPr algn="ctr">
              <a:lnSpc>
                <a:spcPts val="5250"/>
              </a:lnSpc>
            </a:pPr>
            <a:r>
              <a:rPr lang="en-US" b="true" sz="3500" spc="175">
                <a:solidFill>
                  <a:srgbClr val="262262"/>
                </a:solidFill>
                <a:latin typeface="モトヤゴシック w Bold"/>
                <a:ea typeface="モトヤゴシック w Bold"/>
                <a:cs typeface="モトヤゴシック w Bold"/>
                <a:sym typeface="モトヤゴシック w Bold"/>
              </a:rPr>
              <a:t>SEO</a:t>
            </a:r>
          </a:p>
        </p:txBody>
      </p:sp>
      <p:sp>
        <p:nvSpPr>
          <p:cNvPr name="TextBox 34" id="34"/>
          <p:cNvSpPr txBox="true"/>
          <p:nvPr/>
        </p:nvSpPr>
        <p:spPr>
          <a:xfrm rot="0">
            <a:off x="1410653" y="7167281"/>
            <a:ext cx="3823335" cy="1306829"/>
          </a:xfrm>
          <a:prstGeom prst="rect">
            <a:avLst/>
          </a:prstGeom>
        </p:spPr>
        <p:txBody>
          <a:bodyPr anchor="t" rtlCol="false" tIns="0" lIns="0" bIns="0" rIns="0">
            <a:spAutoFit/>
          </a:bodyPr>
          <a:lstStyle/>
          <a:p>
            <a:pPr algn="l" marL="582935" indent="-291467" lvl="1">
              <a:lnSpc>
                <a:spcPts val="4050"/>
              </a:lnSpc>
              <a:buFont typeface="Arial"/>
              <a:buChar char="•"/>
            </a:pPr>
            <a:r>
              <a:rPr lang="en-US" b="true" sz="2700" spc="135">
                <a:solidFill>
                  <a:srgbClr val="262262"/>
                </a:solidFill>
                <a:latin typeface="モトヤゴシック w Medium"/>
                <a:ea typeface="モトヤゴシック w Medium"/>
                <a:cs typeface="モトヤゴシック w Medium"/>
                <a:sym typeface="モトヤゴシック w Medium"/>
              </a:rPr>
              <a:t>キーワードリサーチ</a:t>
            </a:r>
          </a:p>
          <a:p>
            <a:pPr algn="l" marL="582935" indent="-291467" lvl="1">
              <a:lnSpc>
                <a:spcPts val="4050"/>
              </a:lnSpc>
              <a:buFont typeface="Arial"/>
              <a:buChar char="•"/>
            </a:pPr>
            <a:r>
              <a:rPr lang="en-US" b="true" sz="2700" spc="135">
                <a:solidFill>
                  <a:srgbClr val="262262"/>
                </a:solidFill>
                <a:latin typeface="モトヤゴシック w Medium"/>
                <a:ea typeface="モトヤゴシック w Medium"/>
                <a:cs typeface="モトヤゴシック w Medium"/>
                <a:sym typeface="モトヤゴシック w Medium"/>
              </a:rPr>
              <a:t>オンページ最適化</a:t>
            </a:r>
          </a:p>
        </p:txBody>
      </p:sp>
      <p:sp>
        <p:nvSpPr>
          <p:cNvPr name="TextBox 35" id="35"/>
          <p:cNvSpPr txBox="true"/>
          <p:nvPr/>
        </p:nvSpPr>
        <p:spPr>
          <a:xfrm rot="0">
            <a:off x="7009359" y="6084018"/>
            <a:ext cx="4269282" cy="971550"/>
          </a:xfrm>
          <a:prstGeom prst="rect">
            <a:avLst/>
          </a:prstGeom>
        </p:spPr>
        <p:txBody>
          <a:bodyPr anchor="t" rtlCol="false" tIns="0" lIns="0" bIns="0" rIns="0">
            <a:spAutoFit/>
          </a:bodyPr>
          <a:lstStyle/>
          <a:p>
            <a:pPr algn="ctr" marL="0" indent="0" lvl="1">
              <a:lnSpc>
                <a:spcPts val="5250"/>
              </a:lnSpc>
              <a:spcBef>
                <a:spcPct val="0"/>
              </a:spcBef>
            </a:pPr>
            <a:r>
              <a:rPr lang="en-US" b="true" sz="3500" spc="175" strike="noStrike" u="none">
                <a:solidFill>
                  <a:srgbClr val="262262"/>
                </a:solidFill>
                <a:latin typeface="モトヤゴシック w Bold"/>
                <a:ea typeface="モトヤゴシック w Bold"/>
                <a:cs typeface="モトヤゴシック w Bold"/>
                <a:sym typeface="モトヤゴシック w Bold"/>
              </a:rPr>
              <a:t>コンテンツ戦略</a:t>
            </a:r>
          </a:p>
        </p:txBody>
      </p:sp>
      <p:sp>
        <p:nvSpPr>
          <p:cNvPr name="TextBox 36" id="36"/>
          <p:cNvSpPr txBox="true"/>
          <p:nvPr/>
        </p:nvSpPr>
        <p:spPr>
          <a:xfrm rot="0">
            <a:off x="6903479" y="7167281"/>
            <a:ext cx="4183380" cy="1306829"/>
          </a:xfrm>
          <a:prstGeom prst="rect">
            <a:avLst/>
          </a:prstGeom>
        </p:spPr>
        <p:txBody>
          <a:bodyPr anchor="t" rtlCol="false" tIns="0" lIns="0" bIns="0" rIns="0">
            <a:spAutoFit/>
          </a:bodyPr>
          <a:lstStyle/>
          <a:p>
            <a:pPr algn="l" marL="582935" indent="-291467" lvl="1">
              <a:lnSpc>
                <a:spcPts val="4050"/>
              </a:lnSpc>
              <a:buFont typeface="Arial"/>
              <a:buChar char="•"/>
            </a:pPr>
            <a:r>
              <a:rPr lang="en-US" b="true" sz="2700" spc="135">
                <a:solidFill>
                  <a:srgbClr val="262262"/>
                </a:solidFill>
                <a:latin typeface="モトヤゴシック w Medium"/>
                <a:ea typeface="モトヤゴシック w Medium"/>
                <a:cs typeface="モトヤゴシック w Medium"/>
                <a:sym typeface="モトヤゴシック w Medium"/>
              </a:rPr>
              <a:t>ブログ</a:t>
            </a:r>
          </a:p>
          <a:p>
            <a:pPr algn="l" marL="582935" indent="-291467" lvl="1">
              <a:lnSpc>
                <a:spcPts val="4050"/>
              </a:lnSpc>
              <a:buFont typeface="Arial"/>
              <a:buChar char="•"/>
            </a:pPr>
            <a:r>
              <a:rPr lang="en-US" b="true" sz="2700" spc="135">
                <a:solidFill>
                  <a:srgbClr val="262262"/>
                </a:solidFill>
                <a:latin typeface="モトヤゴシック w Medium"/>
                <a:ea typeface="モトヤゴシック w Medium"/>
                <a:cs typeface="モトヤゴシック w Medium"/>
                <a:sym typeface="モトヤゴシック w Medium"/>
              </a:rPr>
              <a:t>メールマーケティング</a:t>
            </a:r>
          </a:p>
        </p:txBody>
      </p:sp>
      <p:sp>
        <p:nvSpPr>
          <p:cNvPr name="TextBox 37" id="37"/>
          <p:cNvSpPr txBox="true"/>
          <p:nvPr/>
        </p:nvSpPr>
        <p:spPr>
          <a:xfrm rot="0">
            <a:off x="12730263" y="6084018"/>
            <a:ext cx="4269282" cy="971550"/>
          </a:xfrm>
          <a:prstGeom prst="rect">
            <a:avLst/>
          </a:prstGeom>
        </p:spPr>
        <p:txBody>
          <a:bodyPr anchor="t" rtlCol="false" tIns="0" lIns="0" bIns="0" rIns="0">
            <a:spAutoFit/>
          </a:bodyPr>
          <a:lstStyle/>
          <a:p>
            <a:pPr algn="ctr" marL="0" indent="0" lvl="1">
              <a:lnSpc>
                <a:spcPts val="5250"/>
              </a:lnSpc>
              <a:spcBef>
                <a:spcPct val="0"/>
              </a:spcBef>
            </a:pPr>
            <a:r>
              <a:rPr lang="en-US" b="true" sz="3500" spc="175" strike="noStrike" u="none">
                <a:solidFill>
                  <a:srgbClr val="262262"/>
                </a:solidFill>
                <a:latin typeface="モトヤゴシック w Bold"/>
                <a:ea typeface="モトヤゴシック w Bold"/>
                <a:cs typeface="モトヤゴシック w Bold"/>
                <a:sym typeface="モトヤゴシック w Bold"/>
              </a:rPr>
              <a:t>データ分析</a:t>
            </a:r>
          </a:p>
        </p:txBody>
      </p:sp>
      <p:sp>
        <p:nvSpPr>
          <p:cNvPr name="TextBox 38" id="38"/>
          <p:cNvSpPr txBox="true"/>
          <p:nvPr/>
        </p:nvSpPr>
        <p:spPr>
          <a:xfrm rot="0">
            <a:off x="2783184" y="-190500"/>
            <a:ext cx="7285230" cy="1457325"/>
          </a:xfrm>
          <a:prstGeom prst="rect">
            <a:avLst/>
          </a:prstGeom>
        </p:spPr>
        <p:txBody>
          <a:bodyPr anchor="t" rtlCol="false" tIns="0" lIns="0" bIns="0" rIns="0">
            <a:spAutoFit/>
          </a:bodyPr>
          <a:lstStyle/>
          <a:p>
            <a:pPr algn="l">
              <a:lnSpc>
                <a:spcPts val="6900"/>
              </a:lnSpc>
            </a:pPr>
            <a:r>
              <a:rPr lang="en-US" sz="6000" spc="600" b="true">
                <a:solidFill>
                  <a:srgbClr val="FFFFFF"/>
                </a:solidFill>
                <a:latin typeface="モトヤゴシック w Semi-Bold"/>
                <a:ea typeface="モトヤゴシック w Semi-Bold"/>
                <a:cs typeface="モトヤゴシック w Semi-Bold"/>
                <a:sym typeface="モトヤゴシック w Semi-Bold"/>
              </a:rPr>
              <a:t>スキル</a:t>
            </a:r>
          </a:p>
        </p:txBody>
      </p:sp>
      <p:sp>
        <p:nvSpPr>
          <p:cNvPr name="TextBox 39" id="39"/>
          <p:cNvSpPr txBox="true"/>
          <p:nvPr/>
        </p:nvSpPr>
        <p:spPr>
          <a:xfrm rot="0">
            <a:off x="0" y="-190500"/>
            <a:ext cx="2138144" cy="1457325"/>
          </a:xfrm>
          <a:prstGeom prst="rect">
            <a:avLst/>
          </a:prstGeom>
        </p:spPr>
        <p:txBody>
          <a:bodyPr anchor="t" rtlCol="false" tIns="0" lIns="0" bIns="0" rIns="0">
            <a:spAutoFit/>
          </a:bodyPr>
          <a:lstStyle/>
          <a:p>
            <a:pPr algn="ctr">
              <a:lnSpc>
                <a:spcPts val="6900"/>
              </a:lnSpc>
            </a:pPr>
            <a:r>
              <a:rPr lang="en-US" b="true" sz="6000" spc="600">
                <a:solidFill>
                  <a:srgbClr val="FFFFFF"/>
                </a:solidFill>
                <a:latin typeface="モトヤゴシック w Semi-Bold"/>
                <a:ea typeface="モトヤゴシック w Semi-Bold"/>
                <a:cs typeface="モトヤゴシック w Semi-Bold"/>
                <a:sym typeface="モトヤゴシック w Semi-Bold"/>
              </a:rPr>
              <a:t>02</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619250"/>
            <a:chOff x="0" y="0"/>
            <a:chExt cx="4816593" cy="426469"/>
          </a:xfrm>
        </p:grpSpPr>
        <p:sp>
          <p:nvSpPr>
            <p:cNvPr name="Freeform 3" id="3"/>
            <p:cNvSpPr/>
            <p:nvPr/>
          </p:nvSpPr>
          <p:spPr>
            <a:xfrm flipH="false" flipV="false" rot="0">
              <a:off x="0" y="0"/>
              <a:ext cx="4816592" cy="426469"/>
            </a:xfrm>
            <a:custGeom>
              <a:avLst/>
              <a:gdLst/>
              <a:ahLst/>
              <a:cxnLst/>
              <a:rect r="r" b="b" t="t" l="l"/>
              <a:pathLst>
                <a:path h="426469" w="4816592">
                  <a:moveTo>
                    <a:pt x="0" y="0"/>
                  </a:moveTo>
                  <a:lnTo>
                    <a:pt x="4816592" y="0"/>
                  </a:lnTo>
                  <a:lnTo>
                    <a:pt x="4816592" y="426469"/>
                  </a:lnTo>
                  <a:lnTo>
                    <a:pt x="0" y="426469"/>
                  </a:lnTo>
                  <a:close/>
                </a:path>
              </a:pathLst>
            </a:custGeom>
            <a:solidFill>
              <a:srgbClr val="262262"/>
            </a:solidFill>
          </p:spPr>
        </p:sp>
        <p:sp>
          <p:nvSpPr>
            <p:cNvPr name="TextBox 4" id="4"/>
            <p:cNvSpPr txBox="true"/>
            <p:nvPr/>
          </p:nvSpPr>
          <p:spPr>
            <a:xfrm>
              <a:off x="0" y="-285750"/>
              <a:ext cx="4816593" cy="712219"/>
            </a:xfrm>
            <a:prstGeom prst="rect">
              <a:avLst/>
            </a:prstGeom>
          </p:spPr>
          <p:txBody>
            <a:bodyPr anchor="ctr" rtlCol="false" tIns="50800" lIns="50800" bIns="50800" rIns="50800"/>
            <a:lstStyle/>
            <a:p>
              <a:pPr algn="ctr">
                <a:lnSpc>
                  <a:spcPts val="3456"/>
                </a:lnSpc>
              </a:pPr>
            </a:p>
          </p:txBody>
        </p:sp>
      </p:grpSp>
      <p:grpSp>
        <p:nvGrpSpPr>
          <p:cNvPr name="Group 5" id="5"/>
          <p:cNvGrpSpPr/>
          <p:nvPr/>
        </p:nvGrpSpPr>
        <p:grpSpPr>
          <a:xfrm rot="0">
            <a:off x="2176210" y="2367783"/>
            <a:ext cx="2567568" cy="2567568"/>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EEF"/>
            </a:solidFill>
          </p:spPr>
        </p:sp>
        <p:sp>
          <p:nvSpPr>
            <p:cNvPr name="TextBox 7" id="7"/>
            <p:cNvSpPr txBox="true"/>
            <p:nvPr/>
          </p:nvSpPr>
          <p:spPr>
            <a:xfrm>
              <a:off x="76200" y="-209550"/>
              <a:ext cx="660400" cy="946150"/>
            </a:xfrm>
            <a:prstGeom prst="rect">
              <a:avLst/>
            </a:prstGeom>
          </p:spPr>
          <p:txBody>
            <a:bodyPr anchor="ctr" rtlCol="false" tIns="50800" lIns="50800" bIns="50800" rIns="50800"/>
            <a:lstStyle/>
            <a:p>
              <a:pPr algn="ctr">
                <a:lnSpc>
                  <a:spcPts val="3456"/>
                </a:lnSpc>
              </a:pPr>
            </a:p>
          </p:txBody>
        </p:sp>
      </p:grpSp>
      <p:grpSp>
        <p:nvGrpSpPr>
          <p:cNvPr name="Group 8" id="8"/>
          <p:cNvGrpSpPr/>
          <p:nvPr/>
        </p:nvGrpSpPr>
        <p:grpSpPr>
          <a:xfrm rot="0">
            <a:off x="7862008" y="2367783"/>
            <a:ext cx="2567568" cy="2567568"/>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EEF"/>
            </a:solidFill>
          </p:spPr>
        </p:sp>
        <p:sp>
          <p:nvSpPr>
            <p:cNvPr name="TextBox 10" id="10"/>
            <p:cNvSpPr txBox="true"/>
            <p:nvPr/>
          </p:nvSpPr>
          <p:spPr>
            <a:xfrm>
              <a:off x="76200" y="-209550"/>
              <a:ext cx="660400" cy="946150"/>
            </a:xfrm>
            <a:prstGeom prst="rect">
              <a:avLst/>
            </a:prstGeom>
          </p:spPr>
          <p:txBody>
            <a:bodyPr anchor="ctr" rtlCol="false" tIns="50800" lIns="50800" bIns="50800" rIns="50800"/>
            <a:lstStyle/>
            <a:p>
              <a:pPr algn="ctr">
                <a:lnSpc>
                  <a:spcPts val="3456"/>
                </a:lnSpc>
              </a:pPr>
            </a:p>
          </p:txBody>
        </p:sp>
      </p:grpSp>
      <p:sp>
        <p:nvSpPr>
          <p:cNvPr name="Freeform 11" id="11"/>
          <p:cNvSpPr/>
          <p:nvPr/>
        </p:nvSpPr>
        <p:spPr>
          <a:xfrm flipH="false" flipV="false" rot="0">
            <a:off x="8502855" y="3049497"/>
            <a:ext cx="1285875" cy="1250806"/>
          </a:xfrm>
          <a:custGeom>
            <a:avLst/>
            <a:gdLst/>
            <a:ahLst/>
            <a:cxnLst/>
            <a:rect r="r" b="b" t="t" l="l"/>
            <a:pathLst>
              <a:path h="1250806" w="1285875">
                <a:moveTo>
                  <a:pt x="0" y="0"/>
                </a:moveTo>
                <a:lnTo>
                  <a:pt x="1285875" y="0"/>
                </a:lnTo>
                <a:lnTo>
                  <a:pt x="1285875" y="1250806"/>
                </a:lnTo>
                <a:lnTo>
                  <a:pt x="0" y="12508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2" id="12"/>
          <p:cNvGrpSpPr/>
          <p:nvPr/>
        </p:nvGrpSpPr>
        <p:grpSpPr>
          <a:xfrm rot="0">
            <a:off x="13544222" y="2367783"/>
            <a:ext cx="2567568" cy="2567568"/>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EEF"/>
            </a:solidFill>
          </p:spPr>
        </p:sp>
        <p:sp>
          <p:nvSpPr>
            <p:cNvPr name="TextBox 14" id="14"/>
            <p:cNvSpPr txBox="true"/>
            <p:nvPr/>
          </p:nvSpPr>
          <p:spPr>
            <a:xfrm>
              <a:off x="76200" y="-209550"/>
              <a:ext cx="660400" cy="946150"/>
            </a:xfrm>
            <a:prstGeom prst="rect">
              <a:avLst/>
            </a:prstGeom>
          </p:spPr>
          <p:txBody>
            <a:bodyPr anchor="ctr" rtlCol="false" tIns="50800" lIns="50800" bIns="50800" rIns="50800"/>
            <a:lstStyle/>
            <a:p>
              <a:pPr algn="ctr">
                <a:lnSpc>
                  <a:spcPts val="3456"/>
                </a:lnSpc>
              </a:pPr>
            </a:p>
          </p:txBody>
        </p:sp>
      </p:grpSp>
      <p:sp>
        <p:nvSpPr>
          <p:cNvPr name="Freeform 15" id="15"/>
          <p:cNvSpPr/>
          <p:nvPr/>
        </p:nvSpPr>
        <p:spPr>
          <a:xfrm flipH="false" flipV="false" rot="0">
            <a:off x="14185068" y="3049497"/>
            <a:ext cx="1285875" cy="1288217"/>
          </a:xfrm>
          <a:custGeom>
            <a:avLst/>
            <a:gdLst/>
            <a:ahLst/>
            <a:cxnLst/>
            <a:rect r="r" b="b" t="t" l="l"/>
            <a:pathLst>
              <a:path h="1288217" w="1285875">
                <a:moveTo>
                  <a:pt x="0" y="0"/>
                </a:moveTo>
                <a:lnTo>
                  <a:pt x="1285875" y="0"/>
                </a:lnTo>
                <a:lnTo>
                  <a:pt x="1285875" y="1288217"/>
                </a:lnTo>
                <a:lnTo>
                  <a:pt x="0" y="128821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AutoShape 16" id="16"/>
          <p:cNvSpPr/>
          <p:nvPr/>
        </p:nvSpPr>
        <p:spPr>
          <a:xfrm>
            <a:off x="6302231" y="2233969"/>
            <a:ext cx="0" cy="7438313"/>
          </a:xfrm>
          <a:prstGeom prst="line">
            <a:avLst/>
          </a:prstGeom>
          <a:ln cap="flat" w="19050">
            <a:solidFill>
              <a:srgbClr val="D9D9D9"/>
            </a:solidFill>
            <a:prstDash val="sysDash"/>
            <a:headEnd type="none" len="sm" w="sm"/>
            <a:tailEnd type="none" len="sm" w="sm"/>
          </a:ln>
        </p:spPr>
      </p:sp>
      <p:sp>
        <p:nvSpPr>
          <p:cNvPr name="AutoShape 17" id="17"/>
          <p:cNvSpPr/>
          <p:nvPr/>
        </p:nvSpPr>
        <p:spPr>
          <a:xfrm>
            <a:off x="11989353" y="2233969"/>
            <a:ext cx="0" cy="7438313"/>
          </a:xfrm>
          <a:prstGeom prst="line">
            <a:avLst/>
          </a:prstGeom>
          <a:ln cap="flat" w="19050">
            <a:solidFill>
              <a:srgbClr val="D9D9D9"/>
            </a:solidFill>
            <a:prstDash val="sysDash"/>
            <a:headEnd type="none" len="sm" w="sm"/>
            <a:tailEnd type="none" len="sm" w="sm"/>
          </a:ln>
        </p:spPr>
      </p:sp>
      <p:grpSp>
        <p:nvGrpSpPr>
          <p:cNvPr name="Group 18" id="18"/>
          <p:cNvGrpSpPr/>
          <p:nvPr/>
        </p:nvGrpSpPr>
        <p:grpSpPr>
          <a:xfrm rot="0">
            <a:off x="-769371" y="0"/>
            <a:ext cx="3167383" cy="1619250"/>
            <a:chOff x="0" y="0"/>
            <a:chExt cx="979343" cy="500666"/>
          </a:xfrm>
        </p:grpSpPr>
        <p:sp>
          <p:nvSpPr>
            <p:cNvPr name="Freeform 19" id="19"/>
            <p:cNvSpPr/>
            <p:nvPr/>
          </p:nvSpPr>
          <p:spPr>
            <a:xfrm flipH="false" flipV="false" rot="0">
              <a:off x="0" y="0"/>
              <a:ext cx="979343" cy="500666"/>
            </a:xfrm>
            <a:custGeom>
              <a:avLst/>
              <a:gdLst/>
              <a:ahLst/>
              <a:cxnLst/>
              <a:rect r="r" b="b" t="t" l="l"/>
              <a:pathLst>
                <a:path h="500666" w="979343">
                  <a:moveTo>
                    <a:pt x="203200" y="0"/>
                  </a:moveTo>
                  <a:lnTo>
                    <a:pt x="979343" y="0"/>
                  </a:lnTo>
                  <a:lnTo>
                    <a:pt x="776143" y="500666"/>
                  </a:lnTo>
                  <a:lnTo>
                    <a:pt x="0" y="500666"/>
                  </a:lnTo>
                  <a:lnTo>
                    <a:pt x="203200" y="0"/>
                  </a:lnTo>
                  <a:close/>
                </a:path>
              </a:pathLst>
            </a:custGeom>
            <a:solidFill>
              <a:srgbClr val="1B75BC"/>
            </a:solidFill>
          </p:spPr>
        </p:sp>
        <p:sp>
          <p:nvSpPr>
            <p:cNvPr name="TextBox 20" id="20"/>
            <p:cNvSpPr txBox="true"/>
            <p:nvPr/>
          </p:nvSpPr>
          <p:spPr>
            <a:xfrm>
              <a:off x="101600" y="-285750"/>
              <a:ext cx="776143" cy="786416"/>
            </a:xfrm>
            <a:prstGeom prst="rect">
              <a:avLst/>
            </a:prstGeom>
          </p:spPr>
          <p:txBody>
            <a:bodyPr anchor="ctr" rtlCol="false" tIns="50800" lIns="50800" bIns="50800" rIns="50800"/>
            <a:lstStyle/>
            <a:p>
              <a:pPr algn="ctr">
                <a:lnSpc>
                  <a:spcPts val="3456"/>
                </a:lnSpc>
              </a:pPr>
            </a:p>
          </p:txBody>
        </p:sp>
      </p:grpSp>
      <p:sp>
        <p:nvSpPr>
          <p:cNvPr name="Freeform 21" id="21"/>
          <p:cNvSpPr/>
          <p:nvPr/>
        </p:nvSpPr>
        <p:spPr>
          <a:xfrm flipH="false" flipV="false" rot="0">
            <a:off x="2802769" y="2994342"/>
            <a:ext cx="1314450" cy="1314450"/>
          </a:xfrm>
          <a:custGeom>
            <a:avLst/>
            <a:gdLst/>
            <a:ahLst/>
            <a:cxnLst/>
            <a:rect r="r" b="b" t="t" l="l"/>
            <a:pathLst>
              <a:path h="1314450" w="1314450">
                <a:moveTo>
                  <a:pt x="0" y="0"/>
                </a:moveTo>
                <a:lnTo>
                  <a:pt x="1314450" y="0"/>
                </a:lnTo>
                <a:lnTo>
                  <a:pt x="1314450" y="1314450"/>
                </a:lnTo>
                <a:lnTo>
                  <a:pt x="0" y="131445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22" id="22"/>
          <p:cNvSpPr txBox="true"/>
          <p:nvPr/>
        </p:nvSpPr>
        <p:spPr>
          <a:xfrm rot="0">
            <a:off x="970182" y="4871535"/>
            <a:ext cx="4979624" cy="1558925"/>
          </a:xfrm>
          <a:prstGeom prst="rect">
            <a:avLst/>
          </a:prstGeom>
        </p:spPr>
        <p:txBody>
          <a:bodyPr anchor="t" rtlCol="false" tIns="0" lIns="0" bIns="0" rIns="0">
            <a:spAutoFit/>
          </a:bodyPr>
          <a:lstStyle/>
          <a:p>
            <a:pPr algn="ctr">
              <a:lnSpc>
                <a:spcPts val="4900"/>
              </a:lnSpc>
            </a:pPr>
            <a:r>
              <a:rPr lang="en-US" b="true" sz="3500" spc="175">
                <a:solidFill>
                  <a:srgbClr val="262262"/>
                </a:solidFill>
                <a:latin typeface="モトヤゴシック w Bold"/>
                <a:ea typeface="モトヤゴシック w Bold"/>
                <a:cs typeface="モトヤゴシック w Bold"/>
                <a:sym typeface="モトヤゴシック w Bold"/>
              </a:rPr>
              <a:t>クリエイティビティと問題解決力</a:t>
            </a:r>
          </a:p>
        </p:txBody>
      </p:sp>
      <p:sp>
        <p:nvSpPr>
          <p:cNvPr name="TextBox 23" id="23"/>
          <p:cNvSpPr txBox="true"/>
          <p:nvPr/>
        </p:nvSpPr>
        <p:spPr>
          <a:xfrm rot="0">
            <a:off x="970182" y="6480943"/>
            <a:ext cx="4979624" cy="3057524"/>
          </a:xfrm>
          <a:prstGeom prst="rect">
            <a:avLst/>
          </a:prstGeom>
        </p:spPr>
        <p:txBody>
          <a:bodyPr anchor="t" rtlCol="false" tIns="0" lIns="0" bIns="0" rIns="0">
            <a:spAutoFit/>
          </a:bodyPr>
          <a:lstStyle/>
          <a:p>
            <a:pPr algn="l">
              <a:lnSpc>
                <a:spcPts val="3750"/>
              </a:lnSpc>
            </a:pPr>
            <a:r>
              <a:rPr lang="en-US" b="true" sz="2500" spc="125">
                <a:solidFill>
                  <a:srgbClr val="262262"/>
                </a:solidFill>
                <a:latin typeface="モトヤゴシック w Medium"/>
                <a:ea typeface="モトヤゴシック w Medium"/>
                <a:cs typeface="モトヤゴシック w Medium"/>
                <a:sym typeface="モトヤゴシック w Medium"/>
              </a:rPr>
              <a:t>過去のプロジェクトでクリエイティブなアイデアを提案し、問題を効果的に解決しました。</a:t>
            </a:r>
          </a:p>
          <a:p>
            <a:pPr algn="l">
              <a:lnSpc>
                <a:spcPts val="3750"/>
              </a:lnSpc>
            </a:pPr>
            <a:r>
              <a:rPr lang="en-US" b="true" sz="2500" spc="125">
                <a:solidFill>
                  <a:srgbClr val="262262"/>
                </a:solidFill>
                <a:latin typeface="モトヤゴシック w Medium"/>
                <a:ea typeface="モトヤゴシック w Medium"/>
                <a:cs typeface="モトヤゴシック w Medium"/>
                <a:sym typeface="モトヤゴシック w Medium"/>
              </a:rPr>
              <a:t>ユーザーのニーズを理解し、独自の視点からアプローチする能力があります。</a:t>
            </a:r>
          </a:p>
        </p:txBody>
      </p:sp>
      <p:sp>
        <p:nvSpPr>
          <p:cNvPr name="TextBox 24" id="24"/>
          <p:cNvSpPr txBox="true"/>
          <p:nvPr/>
        </p:nvSpPr>
        <p:spPr>
          <a:xfrm rot="0">
            <a:off x="6655980" y="4871535"/>
            <a:ext cx="4979624" cy="1558925"/>
          </a:xfrm>
          <a:prstGeom prst="rect">
            <a:avLst/>
          </a:prstGeom>
        </p:spPr>
        <p:txBody>
          <a:bodyPr anchor="t" rtlCol="false" tIns="0" lIns="0" bIns="0" rIns="0">
            <a:spAutoFit/>
          </a:bodyPr>
          <a:lstStyle/>
          <a:p>
            <a:pPr algn="ctr">
              <a:lnSpc>
                <a:spcPts val="4900"/>
              </a:lnSpc>
            </a:pPr>
            <a:r>
              <a:rPr lang="en-US" b="true" sz="3500" spc="175">
                <a:solidFill>
                  <a:srgbClr val="262262"/>
                </a:solidFill>
                <a:latin typeface="モトヤゴシック w Bold"/>
                <a:ea typeface="モトヤゴシック w Bold"/>
                <a:cs typeface="モトヤゴシック w Bold"/>
                <a:sym typeface="モトヤゴシック w Bold"/>
              </a:rPr>
              <a:t>コミュニケーション</a:t>
            </a:r>
          </a:p>
          <a:p>
            <a:pPr algn="ctr">
              <a:lnSpc>
                <a:spcPts val="4900"/>
              </a:lnSpc>
            </a:pPr>
            <a:r>
              <a:rPr lang="en-US" b="true" sz="3500" spc="175">
                <a:solidFill>
                  <a:srgbClr val="262262"/>
                </a:solidFill>
                <a:latin typeface="モトヤゴシック w Bold"/>
                <a:ea typeface="モトヤゴシック w Bold"/>
                <a:cs typeface="モトヤゴシック w Bold"/>
                <a:sym typeface="モトヤゴシック w Bold"/>
              </a:rPr>
              <a:t>スキル</a:t>
            </a:r>
          </a:p>
        </p:txBody>
      </p:sp>
      <p:sp>
        <p:nvSpPr>
          <p:cNvPr name="TextBox 25" id="25"/>
          <p:cNvSpPr txBox="true"/>
          <p:nvPr/>
        </p:nvSpPr>
        <p:spPr>
          <a:xfrm rot="0">
            <a:off x="12338194" y="4871535"/>
            <a:ext cx="4979624" cy="1558925"/>
          </a:xfrm>
          <a:prstGeom prst="rect">
            <a:avLst/>
          </a:prstGeom>
        </p:spPr>
        <p:txBody>
          <a:bodyPr anchor="t" rtlCol="false" tIns="0" lIns="0" bIns="0" rIns="0">
            <a:spAutoFit/>
          </a:bodyPr>
          <a:lstStyle/>
          <a:p>
            <a:pPr algn="ctr">
              <a:lnSpc>
                <a:spcPts val="4900"/>
              </a:lnSpc>
            </a:pPr>
            <a:r>
              <a:rPr lang="en-US" b="true" sz="3500" spc="175">
                <a:solidFill>
                  <a:srgbClr val="262262"/>
                </a:solidFill>
                <a:latin typeface="モトヤゴシック w Bold"/>
                <a:ea typeface="モトヤゴシック w Bold"/>
                <a:cs typeface="モトヤゴシック w Bold"/>
                <a:sym typeface="モトヤゴシック w Bold"/>
              </a:rPr>
              <a:t>分析とデータドリブンなアプローチ</a:t>
            </a:r>
          </a:p>
        </p:txBody>
      </p:sp>
      <p:sp>
        <p:nvSpPr>
          <p:cNvPr name="TextBox 26" id="26"/>
          <p:cNvSpPr txBox="true"/>
          <p:nvPr/>
        </p:nvSpPr>
        <p:spPr>
          <a:xfrm rot="0">
            <a:off x="12338194" y="6480943"/>
            <a:ext cx="4979624" cy="3057524"/>
          </a:xfrm>
          <a:prstGeom prst="rect">
            <a:avLst/>
          </a:prstGeom>
        </p:spPr>
        <p:txBody>
          <a:bodyPr anchor="t" rtlCol="false" tIns="0" lIns="0" bIns="0" rIns="0">
            <a:spAutoFit/>
          </a:bodyPr>
          <a:lstStyle/>
          <a:p>
            <a:pPr algn="l">
              <a:lnSpc>
                <a:spcPts val="3750"/>
              </a:lnSpc>
            </a:pPr>
            <a:r>
              <a:rPr lang="en-US" b="true" sz="2500" spc="125">
                <a:solidFill>
                  <a:srgbClr val="262262"/>
                </a:solidFill>
                <a:latin typeface="モトヤゴシック w Medium"/>
                <a:ea typeface="モトヤゴシック w Medium"/>
                <a:cs typeface="モトヤゴシック w Medium"/>
                <a:sym typeface="モトヤゴシック w Medium"/>
              </a:rPr>
              <a:t>データを活用して戦略的な意思決定を行い、成果を最大化しました。</a:t>
            </a:r>
          </a:p>
          <a:p>
            <a:pPr algn="l">
              <a:lnSpc>
                <a:spcPts val="3750"/>
              </a:lnSpc>
            </a:pPr>
            <a:r>
              <a:rPr lang="en-US" b="true" sz="2500" spc="125">
                <a:solidFill>
                  <a:srgbClr val="262262"/>
                </a:solidFill>
                <a:latin typeface="モトヤゴシック w Medium"/>
                <a:ea typeface="モトヤゴシック w Medium"/>
                <a:cs typeface="モトヤゴシック w Medium"/>
                <a:sym typeface="モトヤゴシック w Medium"/>
              </a:rPr>
              <a:t>アクセス解析やSEOツールを駆使して効果的な戦略を立てることができます。</a:t>
            </a:r>
          </a:p>
        </p:txBody>
      </p:sp>
      <p:sp>
        <p:nvSpPr>
          <p:cNvPr name="TextBox 27" id="27"/>
          <p:cNvSpPr txBox="true"/>
          <p:nvPr/>
        </p:nvSpPr>
        <p:spPr>
          <a:xfrm rot="0">
            <a:off x="6655980" y="6480943"/>
            <a:ext cx="4979624" cy="3057524"/>
          </a:xfrm>
          <a:prstGeom prst="rect">
            <a:avLst/>
          </a:prstGeom>
        </p:spPr>
        <p:txBody>
          <a:bodyPr anchor="t" rtlCol="false" tIns="0" lIns="0" bIns="0" rIns="0">
            <a:spAutoFit/>
          </a:bodyPr>
          <a:lstStyle/>
          <a:p>
            <a:pPr algn="l">
              <a:lnSpc>
                <a:spcPts val="3750"/>
              </a:lnSpc>
            </a:pPr>
            <a:r>
              <a:rPr lang="en-US" b="true" sz="2500" spc="125">
                <a:solidFill>
                  <a:srgbClr val="262262"/>
                </a:solidFill>
                <a:latin typeface="モトヤゴシック w Medium"/>
                <a:ea typeface="モトヤゴシック w Medium"/>
                <a:cs typeface="モトヤゴシック w Medium"/>
                <a:sym typeface="モトヤゴシック w Medium"/>
              </a:rPr>
              <a:t>チームメンバーやクライアントとの円滑なコミュニケーションを図り、プロジェクトの成功に貢献しました。複雑なアイデアをわかりやすく伝える能力があります。</a:t>
            </a:r>
          </a:p>
        </p:txBody>
      </p:sp>
      <p:sp>
        <p:nvSpPr>
          <p:cNvPr name="TextBox 28" id="28"/>
          <p:cNvSpPr txBox="true"/>
          <p:nvPr/>
        </p:nvSpPr>
        <p:spPr>
          <a:xfrm rot="0">
            <a:off x="2783184" y="-176137"/>
            <a:ext cx="7285230" cy="1438124"/>
          </a:xfrm>
          <a:prstGeom prst="rect">
            <a:avLst/>
          </a:prstGeom>
        </p:spPr>
        <p:txBody>
          <a:bodyPr anchor="t" rtlCol="false" tIns="0" lIns="0" bIns="0" rIns="0">
            <a:spAutoFit/>
          </a:bodyPr>
          <a:lstStyle/>
          <a:p>
            <a:pPr algn="l">
              <a:lnSpc>
                <a:spcPts val="6872"/>
              </a:lnSpc>
            </a:pPr>
            <a:r>
              <a:rPr lang="en-US" sz="5976" spc="597" b="true">
                <a:solidFill>
                  <a:srgbClr val="FFFFFF"/>
                </a:solidFill>
                <a:latin typeface="モトヤゴシック w Semi-Bold"/>
                <a:ea typeface="モトヤゴシック w Semi-Bold"/>
                <a:cs typeface="モトヤゴシック w Semi-Bold"/>
                <a:sym typeface="モトヤゴシック w Semi-Bold"/>
              </a:rPr>
              <a:t>私の強み</a:t>
            </a:r>
          </a:p>
        </p:txBody>
      </p:sp>
      <p:sp>
        <p:nvSpPr>
          <p:cNvPr name="TextBox 29" id="29"/>
          <p:cNvSpPr txBox="true"/>
          <p:nvPr/>
        </p:nvSpPr>
        <p:spPr>
          <a:xfrm rot="0">
            <a:off x="0" y="-190500"/>
            <a:ext cx="2138144" cy="1457325"/>
          </a:xfrm>
          <a:prstGeom prst="rect">
            <a:avLst/>
          </a:prstGeom>
        </p:spPr>
        <p:txBody>
          <a:bodyPr anchor="t" rtlCol="false" tIns="0" lIns="0" bIns="0" rIns="0">
            <a:spAutoFit/>
          </a:bodyPr>
          <a:lstStyle/>
          <a:p>
            <a:pPr algn="ctr">
              <a:lnSpc>
                <a:spcPts val="6900"/>
              </a:lnSpc>
            </a:pPr>
            <a:r>
              <a:rPr lang="en-US" b="true" sz="6000" spc="600">
                <a:solidFill>
                  <a:srgbClr val="FFFFFF"/>
                </a:solidFill>
                <a:latin typeface="モトヤゴシック w Semi-Bold"/>
                <a:ea typeface="モトヤゴシック w Semi-Bold"/>
                <a:cs typeface="モトヤゴシック w Semi-Bold"/>
                <a:sym typeface="モトヤゴシック w Semi-Bold"/>
              </a:rPr>
              <a:t>03</a:t>
            </a:r>
          </a:p>
        </p:txBody>
      </p:sp>
    </p:spTree>
  </p:cSld>
  <p:clrMapOvr>
    <a:masterClrMapping/>
  </p:clrMapOvr>
</p:sld>
</file>

<file path=ppt/slides/slide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18288000" cy="1619250"/>
            <a:chOff x="0" y="0"/>
            <a:chExt cx="4816593" cy="426469"/>
          </a:xfrm>
        </p:grpSpPr>
        <p:sp>
          <p:nvSpPr>
            <p:cNvPr name="Freeform 3" id="3"/>
            <p:cNvSpPr/>
            <p:nvPr/>
          </p:nvSpPr>
          <p:spPr>
            <a:xfrm flipH="false" flipV="false" rot="0">
              <a:off x="0" y="0"/>
              <a:ext cx="4816592" cy="426469"/>
            </a:xfrm>
            <a:custGeom>
              <a:avLst/>
              <a:gdLst/>
              <a:ahLst/>
              <a:cxnLst/>
              <a:rect r="r" b="b" t="t" l="l"/>
              <a:pathLst>
                <a:path h="426469" w="4816592">
                  <a:moveTo>
                    <a:pt x="0" y="0"/>
                  </a:moveTo>
                  <a:lnTo>
                    <a:pt x="4816592" y="0"/>
                  </a:lnTo>
                  <a:lnTo>
                    <a:pt x="4816592" y="426469"/>
                  </a:lnTo>
                  <a:lnTo>
                    <a:pt x="0" y="426469"/>
                  </a:lnTo>
                  <a:close/>
                </a:path>
              </a:pathLst>
            </a:custGeom>
            <a:solidFill>
              <a:srgbClr val="262262"/>
            </a:solidFill>
          </p:spPr>
        </p:sp>
        <p:sp>
          <p:nvSpPr>
            <p:cNvPr name="TextBox 4" id="4"/>
            <p:cNvSpPr txBox="true"/>
            <p:nvPr/>
          </p:nvSpPr>
          <p:spPr>
            <a:xfrm>
              <a:off x="0" y="-285750"/>
              <a:ext cx="4816593" cy="712219"/>
            </a:xfrm>
            <a:prstGeom prst="rect">
              <a:avLst/>
            </a:prstGeom>
          </p:spPr>
          <p:txBody>
            <a:bodyPr anchor="ctr" rtlCol="false" tIns="50800" lIns="50800" bIns="50800" rIns="50800"/>
            <a:lstStyle/>
            <a:p>
              <a:pPr algn="ctr">
                <a:lnSpc>
                  <a:spcPts val="3456"/>
                </a:lnSpc>
              </a:pPr>
            </a:p>
          </p:txBody>
        </p:sp>
      </p:grpSp>
      <p:grpSp>
        <p:nvGrpSpPr>
          <p:cNvPr name="Group 5" id="5"/>
          <p:cNvGrpSpPr/>
          <p:nvPr/>
        </p:nvGrpSpPr>
        <p:grpSpPr>
          <a:xfrm rot="0">
            <a:off x="-769371" y="0"/>
            <a:ext cx="3167383" cy="1619250"/>
            <a:chOff x="0" y="0"/>
            <a:chExt cx="979343" cy="500666"/>
          </a:xfrm>
        </p:grpSpPr>
        <p:sp>
          <p:nvSpPr>
            <p:cNvPr name="Freeform 6" id="6"/>
            <p:cNvSpPr/>
            <p:nvPr/>
          </p:nvSpPr>
          <p:spPr>
            <a:xfrm flipH="false" flipV="false" rot="0">
              <a:off x="0" y="0"/>
              <a:ext cx="979343" cy="500666"/>
            </a:xfrm>
            <a:custGeom>
              <a:avLst/>
              <a:gdLst/>
              <a:ahLst/>
              <a:cxnLst/>
              <a:rect r="r" b="b" t="t" l="l"/>
              <a:pathLst>
                <a:path h="500666" w="979343">
                  <a:moveTo>
                    <a:pt x="203200" y="0"/>
                  </a:moveTo>
                  <a:lnTo>
                    <a:pt x="979343" y="0"/>
                  </a:lnTo>
                  <a:lnTo>
                    <a:pt x="776143" y="500666"/>
                  </a:lnTo>
                  <a:lnTo>
                    <a:pt x="0" y="500666"/>
                  </a:lnTo>
                  <a:lnTo>
                    <a:pt x="203200" y="0"/>
                  </a:lnTo>
                  <a:close/>
                </a:path>
              </a:pathLst>
            </a:custGeom>
            <a:solidFill>
              <a:srgbClr val="1B75BC"/>
            </a:solidFill>
          </p:spPr>
        </p:sp>
        <p:sp>
          <p:nvSpPr>
            <p:cNvPr name="TextBox 7" id="7"/>
            <p:cNvSpPr txBox="true"/>
            <p:nvPr/>
          </p:nvSpPr>
          <p:spPr>
            <a:xfrm>
              <a:off x="101600" y="-285750"/>
              <a:ext cx="776143" cy="786416"/>
            </a:xfrm>
            <a:prstGeom prst="rect">
              <a:avLst/>
            </a:prstGeom>
          </p:spPr>
          <p:txBody>
            <a:bodyPr anchor="ctr" rtlCol="false" tIns="50800" lIns="50800" bIns="50800" rIns="50800"/>
            <a:lstStyle/>
            <a:p>
              <a:pPr algn="ctr">
                <a:lnSpc>
                  <a:spcPts val="3456"/>
                </a:lnSpc>
              </a:pPr>
            </a:p>
          </p:txBody>
        </p:sp>
      </p:grpSp>
      <p:sp>
        <p:nvSpPr>
          <p:cNvPr name="TextBox 8" id="8"/>
          <p:cNvSpPr txBox="true"/>
          <p:nvPr/>
        </p:nvSpPr>
        <p:spPr>
          <a:xfrm rot="0">
            <a:off x="3020176" y="2495549"/>
            <a:ext cx="12247649" cy="1371601"/>
          </a:xfrm>
          <a:prstGeom prst="rect">
            <a:avLst/>
          </a:prstGeom>
        </p:spPr>
        <p:txBody>
          <a:bodyPr anchor="t" rtlCol="false" tIns="0" lIns="0" bIns="0" rIns="0">
            <a:spAutoFit/>
          </a:bodyPr>
          <a:lstStyle/>
          <a:p>
            <a:pPr algn="ctr">
              <a:lnSpc>
                <a:spcPts val="7499"/>
              </a:lnSpc>
            </a:pPr>
            <a:r>
              <a:rPr lang="en-US" b="true" sz="4999" spc="249">
                <a:solidFill>
                  <a:srgbClr val="262262"/>
                </a:solidFill>
                <a:latin typeface="モトヤゴシック w Bold"/>
                <a:ea typeface="モトヤゴシック w Bold"/>
                <a:cs typeface="モトヤゴシック w Bold"/>
                <a:sym typeface="モトヤゴシック w Bold"/>
              </a:rPr>
              <a:t>A社のウェブサイトリブランディング</a:t>
            </a:r>
          </a:p>
        </p:txBody>
      </p:sp>
      <p:grpSp>
        <p:nvGrpSpPr>
          <p:cNvPr name="Group 9" id="9"/>
          <p:cNvGrpSpPr/>
          <p:nvPr/>
        </p:nvGrpSpPr>
        <p:grpSpPr>
          <a:xfrm rot="0">
            <a:off x="1816739" y="4714876"/>
            <a:ext cx="2205233" cy="857250"/>
            <a:chOff x="0" y="0"/>
            <a:chExt cx="1045444" cy="406400"/>
          </a:xfrm>
        </p:grpSpPr>
        <p:sp>
          <p:nvSpPr>
            <p:cNvPr name="Freeform 10" id="10"/>
            <p:cNvSpPr/>
            <p:nvPr/>
          </p:nvSpPr>
          <p:spPr>
            <a:xfrm flipH="false" flipV="false" rot="0">
              <a:off x="0" y="0"/>
              <a:ext cx="1045444" cy="406400"/>
            </a:xfrm>
            <a:custGeom>
              <a:avLst/>
              <a:gdLst/>
              <a:ahLst/>
              <a:cxnLst/>
              <a:rect r="r" b="b" t="t" l="l"/>
              <a:pathLst>
                <a:path h="406400" w="1045444">
                  <a:moveTo>
                    <a:pt x="842244" y="0"/>
                  </a:moveTo>
                  <a:lnTo>
                    <a:pt x="203200" y="0"/>
                  </a:lnTo>
                  <a:lnTo>
                    <a:pt x="0" y="203200"/>
                  </a:lnTo>
                  <a:lnTo>
                    <a:pt x="203200" y="406400"/>
                  </a:lnTo>
                  <a:lnTo>
                    <a:pt x="842244" y="406400"/>
                  </a:lnTo>
                  <a:lnTo>
                    <a:pt x="1045444" y="203200"/>
                  </a:lnTo>
                  <a:lnTo>
                    <a:pt x="842244" y="0"/>
                  </a:lnTo>
                  <a:close/>
                </a:path>
              </a:pathLst>
            </a:custGeom>
            <a:solidFill>
              <a:srgbClr val="1B75BC"/>
            </a:solidFill>
          </p:spPr>
        </p:sp>
        <p:sp>
          <p:nvSpPr>
            <p:cNvPr name="TextBox 11" id="11"/>
            <p:cNvSpPr txBox="true"/>
            <p:nvPr/>
          </p:nvSpPr>
          <p:spPr>
            <a:xfrm>
              <a:off x="152400" y="-285750"/>
              <a:ext cx="740644" cy="692150"/>
            </a:xfrm>
            <a:prstGeom prst="rect">
              <a:avLst/>
            </a:prstGeom>
          </p:spPr>
          <p:txBody>
            <a:bodyPr anchor="ctr" rtlCol="false" tIns="50800" lIns="50800" bIns="50800" rIns="50800"/>
            <a:lstStyle/>
            <a:p>
              <a:pPr algn="ctr">
                <a:lnSpc>
                  <a:spcPts val="3456"/>
                </a:lnSpc>
              </a:pPr>
            </a:p>
          </p:txBody>
        </p:sp>
      </p:grpSp>
      <p:grpSp>
        <p:nvGrpSpPr>
          <p:cNvPr name="Group 12" id="12"/>
          <p:cNvGrpSpPr/>
          <p:nvPr/>
        </p:nvGrpSpPr>
        <p:grpSpPr>
          <a:xfrm rot="0">
            <a:off x="1816739" y="6257926"/>
            <a:ext cx="2205233" cy="857250"/>
            <a:chOff x="0" y="0"/>
            <a:chExt cx="1045444" cy="406400"/>
          </a:xfrm>
        </p:grpSpPr>
        <p:sp>
          <p:nvSpPr>
            <p:cNvPr name="Freeform 13" id="13"/>
            <p:cNvSpPr/>
            <p:nvPr/>
          </p:nvSpPr>
          <p:spPr>
            <a:xfrm flipH="false" flipV="false" rot="0">
              <a:off x="0" y="0"/>
              <a:ext cx="1045444" cy="406400"/>
            </a:xfrm>
            <a:custGeom>
              <a:avLst/>
              <a:gdLst/>
              <a:ahLst/>
              <a:cxnLst/>
              <a:rect r="r" b="b" t="t" l="l"/>
              <a:pathLst>
                <a:path h="406400" w="1045444">
                  <a:moveTo>
                    <a:pt x="842244" y="0"/>
                  </a:moveTo>
                  <a:lnTo>
                    <a:pt x="203200" y="0"/>
                  </a:lnTo>
                  <a:lnTo>
                    <a:pt x="0" y="203200"/>
                  </a:lnTo>
                  <a:lnTo>
                    <a:pt x="203200" y="406400"/>
                  </a:lnTo>
                  <a:lnTo>
                    <a:pt x="842244" y="406400"/>
                  </a:lnTo>
                  <a:lnTo>
                    <a:pt x="1045444" y="203200"/>
                  </a:lnTo>
                  <a:lnTo>
                    <a:pt x="842244" y="0"/>
                  </a:lnTo>
                  <a:close/>
                </a:path>
              </a:pathLst>
            </a:custGeom>
            <a:solidFill>
              <a:srgbClr val="1B75BC"/>
            </a:solidFill>
          </p:spPr>
        </p:sp>
        <p:sp>
          <p:nvSpPr>
            <p:cNvPr name="TextBox 14" id="14"/>
            <p:cNvSpPr txBox="true"/>
            <p:nvPr/>
          </p:nvSpPr>
          <p:spPr>
            <a:xfrm>
              <a:off x="152400" y="-285750"/>
              <a:ext cx="740644" cy="692150"/>
            </a:xfrm>
            <a:prstGeom prst="rect">
              <a:avLst/>
            </a:prstGeom>
          </p:spPr>
          <p:txBody>
            <a:bodyPr anchor="ctr" rtlCol="false" tIns="50800" lIns="50800" bIns="50800" rIns="50800"/>
            <a:lstStyle/>
            <a:p>
              <a:pPr algn="ctr">
                <a:lnSpc>
                  <a:spcPts val="3456"/>
                </a:lnSpc>
              </a:pPr>
            </a:p>
          </p:txBody>
        </p:sp>
      </p:grpSp>
      <p:sp>
        <p:nvSpPr>
          <p:cNvPr name="TextBox 15" id="15"/>
          <p:cNvSpPr txBox="true"/>
          <p:nvPr/>
        </p:nvSpPr>
        <p:spPr>
          <a:xfrm rot="0">
            <a:off x="2025218" y="4400551"/>
            <a:ext cx="1788276" cy="971550"/>
          </a:xfrm>
          <a:prstGeom prst="rect">
            <a:avLst/>
          </a:prstGeom>
        </p:spPr>
        <p:txBody>
          <a:bodyPr anchor="t" rtlCol="false" tIns="0" lIns="0" bIns="0" rIns="0">
            <a:spAutoFit/>
          </a:bodyPr>
          <a:lstStyle/>
          <a:p>
            <a:pPr algn="ctr">
              <a:lnSpc>
                <a:spcPts val="5250"/>
              </a:lnSpc>
            </a:pPr>
            <a:r>
              <a:rPr lang="en-US" b="true" sz="3500" spc="1400">
                <a:solidFill>
                  <a:srgbClr val="FFFFFF"/>
                </a:solidFill>
                <a:latin typeface="モトヤゴシック w Bold"/>
                <a:ea typeface="モトヤゴシック w Bold"/>
                <a:cs typeface="モトヤゴシック w Bold"/>
                <a:sym typeface="モトヤゴシック w Bold"/>
              </a:rPr>
              <a:t>成果</a:t>
            </a:r>
          </a:p>
        </p:txBody>
      </p:sp>
      <p:sp>
        <p:nvSpPr>
          <p:cNvPr name="TextBox 16" id="16"/>
          <p:cNvSpPr txBox="true"/>
          <p:nvPr/>
        </p:nvSpPr>
        <p:spPr>
          <a:xfrm rot="0">
            <a:off x="2025218" y="5972176"/>
            <a:ext cx="1788276" cy="971550"/>
          </a:xfrm>
          <a:prstGeom prst="rect">
            <a:avLst/>
          </a:prstGeom>
        </p:spPr>
        <p:txBody>
          <a:bodyPr anchor="t" rtlCol="false" tIns="0" lIns="0" bIns="0" rIns="0">
            <a:spAutoFit/>
          </a:bodyPr>
          <a:lstStyle/>
          <a:p>
            <a:pPr algn="ctr">
              <a:lnSpc>
                <a:spcPts val="5250"/>
              </a:lnSpc>
            </a:pPr>
            <a:r>
              <a:rPr lang="en-US" b="true" sz="3500" spc="1400">
                <a:solidFill>
                  <a:srgbClr val="FFFFFF"/>
                </a:solidFill>
                <a:latin typeface="モトヤゴシック w Bold"/>
                <a:ea typeface="モトヤゴシック w Bold"/>
                <a:cs typeface="モトヤゴシック w Bold"/>
                <a:sym typeface="モトヤゴシック w Bold"/>
              </a:rPr>
              <a:t>詳細</a:t>
            </a:r>
          </a:p>
        </p:txBody>
      </p:sp>
      <p:sp>
        <p:nvSpPr>
          <p:cNvPr name="TextBox 17" id="17"/>
          <p:cNvSpPr txBox="true"/>
          <p:nvPr/>
        </p:nvSpPr>
        <p:spPr>
          <a:xfrm rot="0">
            <a:off x="4335121" y="4438651"/>
            <a:ext cx="11096625" cy="971550"/>
          </a:xfrm>
          <a:prstGeom prst="rect">
            <a:avLst/>
          </a:prstGeom>
        </p:spPr>
        <p:txBody>
          <a:bodyPr anchor="t" rtlCol="false" tIns="0" lIns="0" bIns="0" rIns="0">
            <a:spAutoFit/>
          </a:bodyPr>
          <a:lstStyle/>
          <a:p>
            <a:pPr algn="l">
              <a:lnSpc>
                <a:spcPts val="5250"/>
              </a:lnSpc>
            </a:pPr>
            <a:r>
              <a:rPr lang="en-US" b="true" sz="3500" spc="175">
                <a:solidFill>
                  <a:srgbClr val="262262"/>
                </a:solidFill>
                <a:latin typeface="モトヤゴシック w Medium"/>
                <a:ea typeface="モトヤゴシック w Medium"/>
                <a:cs typeface="モトヤゴシック w Medium"/>
                <a:sym typeface="モトヤゴシック w Medium"/>
              </a:rPr>
              <a:t>トラフィック増加率30%、コンバージョン率10%向上</a:t>
            </a:r>
          </a:p>
        </p:txBody>
      </p:sp>
      <p:sp>
        <p:nvSpPr>
          <p:cNvPr name="TextBox 18" id="18"/>
          <p:cNvSpPr txBox="true"/>
          <p:nvPr/>
        </p:nvSpPr>
        <p:spPr>
          <a:xfrm rot="0">
            <a:off x="4335121" y="5819776"/>
            <a:ext cx="12136140" cy="2971800"/>
          </a:xfrm>
          <a:prstGeom prst="rect">
            <a:avLst/>
          </a:prstGeom>
        </p:spPr>
        <p:txBody>
          <a:bodyPr anchor="t" rtlCol="false" tIns="0" lIns="0" bIns="0" rIns="0">
            <a:spAutoFit/>
          </a:bodyPr>
          <a:lstStyle/>
          <a:p>
            <a:pPr algn="l">
              <a:lnSpc>
                <a:spcPts val="5250"/>
              </a:lnSpc>
            </a:pPr>
            <a:r>
              <a:rPr lang="en-US" b="true" sz="3500" spc="175">
                <a:solidFill>
                  <a:srgbClr val="262262"/>
                </a:solidFill>
                <a:latin typeface="モトヤゴシック w Medium"/>
                <a:ea typeface="モトヤゴシック w Medium"/>
                <a:cs typeface="モトヤゴシック w Medium"/>
                <a:sym typeface="モトヤゴシック w Medium"/>
              </a:rPr>
              <a:t> 旧ウェブサイトの古いデザインとユーザーエクスペリエンスに対する問題を解決しました。モダンなデザインとユーザーフレンドリーなナビゲーションを導入し、成果を出しました。</a:t>
            </a:r>
          </a:p>
        </p:txBody>
      </p:sp>
      <p:sp>
        <p:nvSpPr>
          <p:cNvPr name="TextBox 19" id="19"/>
          <p:cNvSpPr txBox="true"/>
          <p:nvPr/>
        </p:nvSpPr>
        <p:spPr>
          <a:xfrm rot="0">
            <a:off x="2783184" y="-190500"/>
            <a:ext cx="7285230" cy="1457325"/>
          </a:xfrm>
          <a:prstGeom prst="rect">
            <a:avLst/>
          </a:prstGeom>
        </p:spPr>
        <p:txBody>
          <a:bodyPr anchor="t" rtlCol="false" tIns="0" lIns="0" bIns="0" rIns="0">
            <a:spAutoFit/>
          </a:bodyPr>
          <a:lstStyle/>
          <a:p>
            <a:pPr algn="l">
              <a:lnSpc>
                <a:spcPts val="6900"/>
              </a:lnSpc>
            </a:pPr>
            <a:r>
              <a:rPr lang="en-US" sz="6000" spc="600" b="true">
                <a:solidFill>
                  <a:srgbClr val="FFFFFF"/>
                </a:solidFill>
                <a:latin typeface="モトヤゴシック w Semi-Bold"/>
                <a:ea typeface="モトヤゴシック w Semi-Bold"/>
                <a:cs typeface="モトヤゴシック w Semi-Bold"/>
                <a:sym typeface="モトヤゴシック w Semi-Bold"/>
              </a:rPr>
              <a:t>過去の実績</a:t>
            </a:r>
          </a:p>
        </p:txBody>
      </p:sp>
      <p:sp>
        <p:nvSpPr>
          <p:cNvPr name="TextBox 20" id="20"/>
          <p:cNvSpPr txBox="true"/>
          <p:nvPr/>
        </p:nvSpPr>
        <p:spPr>
          <a:xfrm rot="0">
            <a:off x="0" y="-190500"/>
            <a:ext cx="2138144" cy="1457325"/>
          </a:xfrm>
          <a:prstGeom prst="rect">
            <a:avLst/>
          </a:prstGeom>
        </p:spPr>
        <p:txBody>
          <a:bodyPr anchor="t" rtlCol="false" tIns="0" lIns="0" bIns="0" rIns="0">
            <a:spAutoFit/>
          </a:bodyPr>
          <a:lstStyle/>
          <a:p>
            <a:pPr algn="ctr">
              <a:lnSpc>
                <a:spcPts val="6900"/>
              </a:lnSpc>
            </a:pPr>
            <a:r>
              <a:rPr lang="en-US" b="true" sz="6000" spc="600">
                <a:solidFill>
                  <a:srgbClr val="FFFFFF"/>
                </a:solidFill>
                <a:latin typeface="モトヤゴシック w Semi-Bold"/>
                <a:ea typeface="モトヤゴシック w Semi-Bold"/>
                <a:cs typeface="モトヤゴシック w Semi-Bold"/>
                <a:sym typeface="モトヤゴシック w Semi-Bold"/>
              </a:rPr>
              <a:t>04</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801976" y="3581400"/>
            <a:ext cx="7058167" cy="4305300"/>
          </a:xfrm>
          <a:prstGeom prst="rect">
            <a:avLst/>
          </a:prstGeom>
        </p:spPr>
        <p:txBody>
          <a:bodyPr anchor="t" rtlCol="false" tIns="0" lIns="0" bIns="0" rIns="0">
            <a:spAutoFit/>
          </a:bodyPr>
          <a:lstStyle/>
          <a:p>
            <a:pPr algn="l">
              <a:lnSpc>
                <a:spcPts val="5250"/>
              </a:lnSpc>
            </a:pPr>
            <a:r>
              <a:rPr lang="en-US" b="true" sz="3500" spc="175">
                <a:solidFill>
                  <a:srgbClr val="262262"/>
                </a:solidFill>
                <a:latin typeface="モトヤゴシック w Medium"/>
                <a:ea typeface="モトヤゴシック w Medium"/>
                <a:cs typeface="モトヤゴシック w Medium"/>
                <a:sym typeface="モトヤゴシック w Medium"/>
              </a:rPr>
              <a:t>1月から5月までのトラフィック増加率は次第に上昇しており、最終的に1800セッションに達しました。これはウェブサイトの改善が成功していることを示しています。</a:t>
            </a:r>
          </a:p>
        </p:txBody>
      </p:sp>
      <p:pic>
        <p:nvPicPr>
          <p:cNvPr name="Picture 3" id="3"/>
          <p:cNvPicPr>
            <a:picLocks noChangeAspect="true"/>
          </p:cNvPicPr>
          <p:nvPr/>
        </p:nvPicPr>
        <p:blipFill>
          <a:blip r:embed="rId2"/>
          <a:stretch>
            <a:fillRect/>
          </a:stretch>
        </p:blipFill>
        <p:spPr>
          <a:xfrm rot="0">
            <a:off x="7586682" y="2279189"/>
            <a:ext cx="10799282" cy="8042565"/>
          </a:xfrm>
          <a:prstGeom prst="rect">
            <a:avLst/>
          </a:prstGeom>
        </p:spPr>
      </p:pic>
      <p:grpSp>
        <p:nvGrpSpPr>
          <p:cNvPr name="Group 4" id="4"/>
          <p:cNvGrpSpPr/>
          <p:nvPr/>
        </p:nvGrpSpPr>
        <p:grpSpPr>
          <a:xfrm rot="0">
            <a:off x="0" y="0"/>
            <a:ext cx="18288000" cy="1619250"/>
            <a:chOff x="0" y="0"/>
            <a:chExt cx="4816593" cy="426469"/>
          </a:xfrm>
        </p:grpSpPr>
        <p:sp>
          <p:nvSpPr>
            <p:cNvPr name="Freeform 5" id="5"/>
            <p:cNvSpPr/>
            <p:nvPr/>
          </p:nvSpPr>
          <p:spPr>
            <a:xfrm flipH="false" flipV="false" rot="0">
              <a:off x="0" y="0"/>
              <a:ext cx="4816592" cy="426469"/>
            </a:xfrm>
            <a:custGeom>
              <a:avLst/>
              <a:gdLst/>
              <a:ahLst/>
              <a:cxnLst/>
              <a:rect r="r" b="b" t="t" l="l"/>
              <a:pathLst>
                <a:path h="426469" w="4816592">
                  <a:moveTo>
                    <a:pt x="0" y="0"/>
                  </a:moveTo>
                  <a:lnTo>
                    <a:pt x="4816592" y="0"/>
                  </a:lnTo>
                  <a:lnTo>
                    <a:pt x="4816592" y="426469"/>
                  </a:lnTo>
                  <a:lnTo>
                    <a:pt x="0" y="426469"/>
                  </a:lnTo>
                  <a:close/>
                </a:path>
              </a:pathLst>
            </a:custGeom>
            <a:solidFill>
              <a:srgbClr val="262262"/>
            </a:solidFill>
          </p:spPr>
        </p:sp>
        <p:sp>
          <p:nvSpPr>
            <p:cNvPr name="TextBox 6" id="6"/>
            <p:cNvSpPr txBox="true"/>
            <p:nvPr/>
          </p:nvSpPr>
          <p:spPr>
            <a:xfrm>
              <a:off x="0" y="-285750"/>
              <a:ext cx="4816593" cy="712219"/>
            </a:xfrm>
            <a:prstGeom prst="rect">
              <a:avLst/>
            </a:prstGeom>
          </p:spPr>
          <p:txBody>
            <a:bodyPr anchor="ctr" rtlCol="false" tIns="50800" lIns="50800" bIns="50800" rIns="50800"/>
            <a:lstStyle/>
            <a:p>
              <a:pPr algn="ctr">
                <a:lnSpc>
                  <a:spcPts val="3456"/>
                </a:lnSpc>
              </a:pPr>
            </a:p>
          </p:txBody>
        </p:sp>
      </p:grpSp>
      <p:sp>
        <p:nvSpPr>
          <p:cNvPr name="TextBox 7" id="7"/>
          <p:cNvSpPr txBox="true"/>
          <p:nvPr/>
        </p:nvSpPr>
        <p:spPr>
          <a:xfrm rot="0">
            <a:off x="2783184" y="-190500"/>
            <a:ext cx="14476116" cy="1457325"/>
          </a:xfrm>
          <a:prstGeom prst="rect">
            <a:avLst/>
          </a:prstGeom>
        </p:spPr>
        <p:txBody>
          <a:bodyPr anchor="t" rtlCol="false" tIns="0" lIns="0" bIns="0" rIns="0">
            <a:spAutoFit/>
          </a:bodyPr>
          <a:lstStyle/>
          <a:p>
            <a:pPr algn="l">
              <a:lnSpc>
                <a:spcPts val="6900"/>
              </a:lnSpc>
            </a:pPr>
            <a:r>
              <a:rPr lang="en-US" sz="6000" spc="600" b="true">
                <a:solidFill>
                  <a:srgbClr val="FFFFFF"/>
                </a:solidFill>
                <a:latin typeface="モトヤゴシック w Semi-Bold"/>
                <a:ea typeface="モトヤゴシック w Semi-Bold"/>
                <a:cs typeface="モトヤゴシック w Semi-Bold"/>
                <a:sym typeface="モトヤゴシック w Semi-Bold"/>
              </a:rPr>
              <a:t>過去の実績 -トラフィック増加率</a:t>
            </a:r>
          </a:p>
        </p:txBody>
      </p:sp>
      <p:grpSp>
        <p:nvGrpSpPr>
          <p:cNvPr name="Group 8" id="8"/>
          <p:cNvGrpSpPr/>
          <p:nvPr/>
        </p:nvGrpSpPr>
        <p:grpSpPr>
          <a:xfrm rot="0">
            <a:off x="-769371" y="0"/>
            <a:ext cx="3167383" cy="1619250"/>
            <a:chOff x="0" y="0"/>
            <a:chExt cx="979343" cy="500666"/>
          </a:xfrm>
        </p:grpSpPr>
        <p:sp>
          <p:nvSpPr>
            <p:cNvPr name="Freeform 9" id="9"/>
            <p:cNvSpPr/>
            <p:nvPr/>
          </p:nvSpPr>
          <p:spPr>
            <a:xfrm flipH="false" flipV="false" rot="0">
              <a:off x="0" y="0"/>
              <a:ext cx="979343" cy="500666"/>
            </a:xfrm>
            <a:custGeom>
              <a:avLst/>
              <a:gdLst/>
              <a:ahLst/>
              <a:cxnLst/>
              <a:rect r="r" b="b" t="t" l="l"/>
              <a:pathLst>
                <a:path h="500666" w="979343">
                  <a:moveTo>
                    <a:pt x="203200" y="0"/>
                  </a:moveTo>
                  <a:lnTo>
                    <a:pt x="979343" y="0"/>
                  </a:lnTo>
                  <a:lnTo>
                    <a:pt x="776143" y="500666"/>
                  </a:lnTo>
                  <a:lnTo>
                    <a:pt x="0" y="500666"/>
                  </a:lnTo>
                  <a:lnTo>
                    <a:pt x="203200" y="0"/>
                  </a:lnTo>
                  <a:close/>
                </a:path>
              </a:pathLst>
            </a:custGeom>
            <a:solidFill>
              <a:srgbClr val="1B75BC"/>
            </a:solidFill>
          </p:spPr>
        </p:sp>
        <p:sp>
          <p:nvSpPr>
            <p:cNvPr name="TextBox 10" id="10"/>
            <p:cNvSpPr txBox="true"/>
            <p:nvPr/>
          </p:nvSpPr>
          <p:spPr>
            <a:xfrm>
              <a:off x="101600" y="-285750"/>
              <a:ext cx="776143" cy="786416"/>
            </a:xfrm>
            <a:prstGeom prst="rect">
              <a:avLst/>
            </a:prstGeom>
          </p:spPr>
          <p:txBody>
            <a:bodyPr anchor="ctr" rtlCol="false" tIns="50800" lIns="50800" bIns="50800" rIns="50800"/>
            <a:lstStyle/>
            <a:p>
              <a:pPr algn="ctr">
                <a:lnSpc>
                  <a:spcPts val="3456"/>
                </a:lnSpc>
              </a:pPr>
            </a:p>
          </p:txBody>
        </p:sp>
      </p:grpSp>
      <p:sp>
        <p:nvSpPr>
          <p:cNvPr name="TextBox 11" id="11"/>
          <p:cNvSpPr txBox="true"/>
          <p:nvPr/>
        </p:nvSpPr>
        <p:spPr>
          <a:xfrm rot="0">
            <a:off x="0" y="-190500"/>
            <a:ext cx="2138144" cy="1457325"/>
          </a:xfrm>
          <a:prstGeom prst="rect">
            <a:avLst/>
          </a:prstGeom>
        </p:spPr>
        <p:txBody>
          <a:bodyPr anchor="t" rtlCol="false" tIns="0" lIns="0" bIns="0" rIns="0">
            <a:spAutoFit/>
          </a:bodyPr>
          <a:lstStyle/>
          <a:p>
            <a:pPr algn="ctr">
              <a:lnSpc>
                <a:spcPts val="6900"/>
              </a:lnSpc>
            </a:pPr>
            <a:r>
              <a:rPr lang="en-US" b="true" sz="6000" spc="600">
                <a:solidFill>
                  <a:srgbClr val="FFFFFF"/>
                </a:solidFill>
                <a:latin typeface="モトヤゴシック w Semi-Bold"/>
                <a:ea typeface="モトヤゴシック w Semi-Bold"/>
                <a:cs typeface="モトヤゴシック w Semi-Bold"/>
                <a:sym typeface="モトヤゴシック w Semi-Bold"/>
              </a:rPr>
              <a:t>05</a:t>
            </a:r>
          </a:p>
        </p:txBody>
      </p:sp>
      <p:sp>
        <p:nvSpPr>
          <p:cNvPr name="TextBox 12" id="12"/>
          <p:cNvSpPr txBox="true"/>
          <p:nvPr/>
        </p:nvSpPr>
        <p:spPr>
          <a:xfrm rot="0">
            <a:off x="8486622" y="2112961"/>
            <a:ext cx="8999402" cy="828674"/>
          </a:xfrm>
          <a:prstGeom prst="rect">
            <a:avLst/>
          </a:prstGeom>
        </p:spPr>
        <p:txBody>
          <a:bodyPr anchor="t" rtlCol="false" tIns="0" lIns="0" bIns="0" rIns="0">
            <a:spAutoFit/>
          </a:bodyPr>
          <a:lstStyle/>
          <a:p>
            <a:pPr algn="ctr">
              <a:lnSpc>
                <a:spcPts val="4500"/>
              </a:lnSpc>
            </a:pPr>
            <a:r>
              <a:rPr lang="en-US" b="true" sz="3000" spc="150">
                <a:solidFill>
                  <a:srgbClr val="000000"/>
                </a:solidFill>
                <a:latin typeface="モトヤゴシック w Medium"/>
                <a:ea typeface="モトヤゴシック w Medium"/>
                <a:cs typeface="モトヤゴシック w Medium"/>
                <a:sym typeface="モトヤゴシック w Medium"/>
              </a:rPr>
              <a:t>セッション数</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tretch>
            <a:fillRect/>
          </a:stretch>
        </p:blipFill>
        <p:spPr>
          <a:xfrm rot="0">
            <a:off x="7586682" y="2204848"/>
            <a:ext cx="10799282" cy="8116907"/>
          </a:xfrm>
          <a:prstGeom prst="rect">
            <a:avLst/>
          </a:prstGeom>
        </p:spPr>
      </p:pic>
      <p:grpSp>
        <p:nvGrpSpPr>
          <p:cNvPr name="Group 3" id="3"/>
          <p:cNvGrpSpPr/>
          <p:nvPr/>
        </p:nvGrpSpPr>
        <p:grpSpPr>
          <a:xfrm rot="0">
            <a:off x="0" y="0"/>
            <a:ext cx="18288000" cy="1619250"/>
            <a:chOff x="0" y="0"/>
            <a:chExt cx="4816593" cy="426469"/>
          </a:xfrm>
        </p:grpSpPr>
        <p:sp>
          <p:nvSpPr>
            <p:cNvPr name="Freeform 4" id="4"/>
            <p:cNvSpPr/>
            <p:nvPr/>
          </p:nvSpPr>
          <p:spPr>
            <a:xfrm flipH="false" flipV="false" rot="0">
              <a:off x="0" y="0"/>
              <a:ext cx="4816592" cy="426469"/>
            </a:xfrm>
            <a:custGeom>
              <a:avLst/>
              <a:gdLst/>
              <a:ahLst/>
              <a:cxnLst/>
              <a:rect r="r" b="b" t="t" l="l"/>
              <a:pathLst>
                <a:path h="426469" w="4816592">
                  <a:moveTo>
                    <a:pt x="0" y="0"/>
                  </a:moveTo>
                  <a:lnTo>
                    <a:pt x="4816592" y="0"/>
                  </a:lnTo>
                  <a:lnTo>
                    <a:pt x="4816592" y="426469"/>
                  </a:lnTo>
                  <a:lnTo>
                    <a:pt x="0" y="426469"/>
                  </a:lnTo>
                  <a:close/>
                </a:path>
              </a:pathLst>
            </a:custGeom>
            <a:solidFill>
              <a:srgbClr val="262262"/>
            </a:solidFill>
          </p:spPr>
        </p:sp>
        <p:sp>
          <p:nvSpPr>
            <p:cNvPr name="TextBox 5" id="5"/>
            <p:cNvSpPr txBox="true"/>
            <p:nvPr/>
          </p:nvSpPr>
          <p:spPr>
            <a:xfrm>
              <a:off x="0" y="-285750"/>
              <a:ext cx="4816593" cy="712219"/>
            </a:xfrm>
            <a:prstGeom prst="rect">
              <a:avLst/>
            </a:prstGeom>
          </p:spPr>
          <p:txBody>
            <a:bodyPr anchor="ctr" rtlCol="false" tIns="50800" lIns="50800" bIns="50800" rIns="50800"/>
            <a:lstStyle/>
            <a:p>
              <a:pPr algn="ctr">
                <a:lnSpc>
                  <a:spcPts val="3456"/>
                </a:lnSpc>
              </a:pPr>
            </a:p>
          </p:txBody>
        </p:sp>
      </p:grpSp>
      <p:grpSp>
        <p:nvGrpSpPr>
          <p:cNvPr name="Group 6" id="6"/>
          <p:cNvGrpSpPr/>
          <p:nvPr/>
        </p:nvGrpSpPr>
        <p:grpSpPr>
          <a:xfrm rot="0">
            <a:off x="-769371" y="0"/>
            <a:ext cx="3167383" cy="1619250"/>
            <a:chOff x="0" y="0"/>
            <a:chExt cx="979343" cy="500666"/>
          </a:xfrm>
        </p:grpSpPr>
        <p:sp>
          <p:nvSpPr>
            <p:cNvPr name="Freeform 7" id="7"/>
            <p:cNvSpPr/>
            <p:nvPr/>
          </p:nvSpPr>
          <p:spPr>
            <a:xfrm flipH="false" flipV="false" rot="0">
              <a:off x="0" y="0"/>
              <a:ext cx="979343" cy="500666"/>
            </a:xfrm>
            <a:custGeom>
              <a:avLst/>
              <a:gdLst/>
              <a:ahLst/>
              <a:cxnLst/>
              <a:rect r="r" b="b" t="t" l="l"/>
              <a:pathLst>
                <a:path h="500666" w="979343">
                  <a:moveTo>
                    <a:pt x="203200" y="0"/>
                  </a:moveTo>
                  <a:lnTo>
                    <a:pt x="979343" y="0"/>
                  </a:lnTo>
                  <a:lnTo>
                    <a:pt x="776143" y="500666"/>
                  </a:lnTo>
                  <a:lnTo>
                    <a:pt x="0" y="500666"/>
                  </a:lnTo>
                  <a:lnTo>
                    <a:pt x="203200" y="0"/>
                  </a:lnTo>
                  <a:close/>
                </a:path>
              </a:pathLst>
            </a:custGeom>
            <a:solidFill>
              <a:srgbClr val="1B75BC"/>
            </a:solidFill>
          </p:spPr>
        </p:sp>
        <p:sp>
          <p:nvSpPr>
            <p:cNvPr name="TextBox 8" id="8"/>
            <p:cNvSpPr txBox="true"/>
            <p:nvPr/>
          </p:nvSpPr>
          <p:spPr>
            <a:xfrm>
              <a:off x="101600" y="-285750"/>
              <a:ext cx="776143" cy="786416"/>
            </a:xfrm>
            <a:prstGeom prst="rect">
              <a:avLst/>
            </a:prstGeom>
          </p:spPr>
          <p:txBody>
            <a:bodyPr anchor="ctr" rtlCol="false" tIns="50800" lIns="50800" bIns="50800" rIns="50800"/>
            <a:lstStyle/>
            <a:p>
              <a:pPr algn="ctr">
                <a:lnSpc>
                  <a:spcPts val="3456"/>
                </a:lnSpc>
              </a:pPr>
            </a:p>
          </p:txBody>
        </p:sp>
      </p:grpSp>
      <p:sp>
        <p:nvSpPr>
          <p:cNvPr name="TextBox 9" id="9"/>
          <p:cNvSpPr txBox="true"/>
          <p:nvPr/>
        </p:nvSpPr>
        <p:spPr>
          <a:xfrm rot="0">
            <a:off x="801976" y="3581400"/>
            <a:ext cx="7151952" cy="4305300"/>
          </a:xfrm>
          <a:prstGeom prst="rect">
            <a:avLst/>
          </a:prstGeom>
        </p:spPr>
        <p:txBody>
          <a:bodyPr anchor="t" rtlCol="false" tIns="0" lIns="0" bIns="0" rIns="0">
            <a:spAutoFit/>
          </a:bodyPr>
          <a:lstStyle/>
          <a:p>
            <a:pPr algn="l">
              <a:lnSpc>
                <a:spcPts val="5250"/>
              </a:lnSpc>
            </a:pPr>
            <a:r>
              <a:rPr lang="en-US" b="true" sz="3500" spc="175">
                <a:solidFill>
                  <a:srgbClr val="262262"/>
                </a:solidFill>
                <a:latin typeface="モトヤゴシック w Medium"/>
                <a:ea typeface="モトヤゴシック w Medium"/>
                <a:cs typeface="モトヤゴシック w Medium"/>
                <a:sym typeface="モトヤゴシック w Medium"/>
              </a:rPr>
              <a:t>1月から5月までのコンバージョン率は着実に向上しており、最終的に9%に達しました。ユーザーの行動を促進するための改善策が効果を発揮していることを示しています。</a:t>
            </a:r>
          </a:p>
        </p:txBody>
      </p:sp>
      <p:sp>
        <p:nvSpPr>
          <p:cNvPr name="TextBox 10" id="10"/>
          <p:cNvSpPr txBox="true"/>
          <p:nvPr/>
        </p:nvSpPr>
        <p:spPr>
          <a:xfrm rot="0">
            <a:off x="8772031" y="2112961"/>
            <a:ext cx="8252301" cy="828674"/>
          </a:xfrm>
          <a:prstGeom prst="rect">
            <a:avLst/>
          </a:prstGeom>
        </p:spPr>
        <p:txBody>
          <a:bodyPr anchor="t" rtlCol="false" tIns="0" lIns="0" bIns="0" rIns="0">
            <a:spAutoFit/>
          </a:bodyPr>
          <a:lstStyle/>
          <a:p>
            <a:pPr algn="ctr">
              <a:lnSpc>
                <a:spcPts val="4500"/>
              </a:lnSpc>
            </a:pPr>
            <a:r>
              <a:rPr lang="en-US" b="true" sz="3000" spc="150">
                <a:solidFill>
                  <a:srgbClr val="000000"/>
                </a:solidFill>
                <a:latin typeface="モトヤゴシック w Medium"/>
                <a:ea typeface="モトヤゴシック w Medium"/>
                <a:cs typeface="モトヤゴシック w Medium"/>
                <a:sym typeface="モトヤゴシック w Medium"/>
              </a:rPr>
              <a:t>コンバージョン率（%）</a:t>
            </a:r>
          </a:p>
        </p:txBody>
      </p:sp>
      <p:sp>
        <p:nvSpPr>
          <p:cNvPr name="TextBox 11" id="11"/>
          <p:cNvSpPr txBox="true"/>
          <p:nvPr/>
        </p:nvSpPr>
        <p:spPr>
          <a:xfrm rot="0">
            <a:off x="2783184" y="-190500"/>
            <a:ext cx="14476116" cy="1457325"/>
          </a:xfrm>
          <a:prstGeom prst="rect">
            <a:avLst/>
          </a:prstGeom>
        </p:spPr>
        <p:txBody>
          <a:bodyPr anchor="t" rtlCol="false" tIns="0" lIns="0" bIns="0" rIns="0">
            <a:spAutoFit/>
          </a:bodyPr>
          <a:lstStyle/>
          <a:p>
            <a:pPr algn="l">
              <a:lnSpc>
                <a:spcPts val="6900"/>
              </a:lnSpc>
            </a:pPr>
            <a:r>
              <a:rPr lang="en-US" sz="6000" spc="600" b="true">
                <a:solidFill>
                  <a:srgbClr val="FFFFFF"/>
                </a:solidFill>
                <a:latin typeface="モトヤゴシック w Semi-Bold"/>
                <a:ea typeface="モトヤゴシック w Semi-Bold"/>
                <a:cs typeface="モトヤゴシック w Semi-Bold"/>
                <a:sym typeface="モトヤゴシック w Semi-Bold"/>
              </a:rPr>
              <a:t>過去の実績 -コンバージョン率</a:t>
            </a:r>
          </a:p>
        </p:txBody>
      </p:sp>
      <p:sp>
        <p:nvSpPr>
          <p:cNvPr name="TextBox 12" id="12"/>
          <p:cNvSpPr txBox="true"/>
          <p:nvPr/>
        </p:nvSpPr>
        <p:spPr>
          <a:xfrm rot="0">
            <a:off x="0" y="-190500"/>
            <a:ext cx="2138144" cy="1457325"/>
          </a:xfrm>
          <a:prstGeom prst="rect">
            <a:avLst/>
          </a:prstGeom>
        </p:spPr>
        <p:txBody>
          <a:bodyPr anchor="t" rtlCol="false" tIns="0" lIns="0" bIns="0" rIns="0">
            <a:spAutoFit/>
          </a:bodyPr>
          <a:lstStyle/>
          <a:p>
            <a:pPr algn="ctr">
              <a:lnSpc>
                <a:spcPts val="6900"/>
              </a:lnSpc>
            </a:pPr>
            <a:r>
              <a:rPr lang="en-US" b="true" sz="6000" spc="600">
                <a:solidFill>
                  <a:srgbClr val="FFFFFF"/>
                </a:solidFill>
                <a:latin typeface="モトヤゴシック w Semi-Bold"/>
                <a:ea typeface="モトヤゴシック w Semi-Bold"/>
                <a:cs typeface="モトヤゴシック w Semi-Bold"/>
                <a:sym typeface="モトヤゴシック w Semi-Bold"/>
              </a:rPr>
              <a:t>06</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619250"/>
            <a:chOff x="0" y="0"/>
            <a:chExt cx="4816593" cy="426469"/>
          </a:xfrm>
        </p:grpSpPr>
        <p:sp>
          <p:nvSpPr>
            <p:cNvPr name="Freeform 3" id="3"/>
            <p:cNvSpPr/>
            <p:nvPr/>
          </p:nvSpPr>
          <p:spPr>
            <a:xfrm flipH="false" flipV="false" rot="0">
              <a:off x="0" y="0"/>
              <a:ext cx="4816592" cy="426469"/>
            </a:xfrm>
            <a:custGeom>
              <a:avLst/>
              <a:gdLst/>
              <a:ahLst/>
              <a:cxnLst/>
              <a:rect r="r" b="b" t="t" l="l"/>
              <a:pathLst>
                <a:path h="426469" w="4816592">
                  <a:moveTo>
                    <a:pt x="0" y="0"/>
                  </a:moveTo>
                  <a:lnTo>
                    <a:pt x="4816592" y="0"/>
                  </a:lnTo>
                  <a:lnTo>
                    <a:pt x="4816592" y="426469"/>
                  </a:lnTo>
                  <a:lnTo>
                    <a:pt x="0" y="426469"/>
                  </a:lnTo>
                  <a:close/>
                </a:path>
              </a:pathLst>
            </a:custGeom>
            <a:solidFill>
              <a:srgbClr val="262262"/>
            </a:solidFill>
          </p:spPr>
        </p:sp>
        <p:sp>
          <p:nvSpPr>
            <p:cNvPr name="TextBox 4" id="4"/>
            <p:cNvSpPr txBox="true"/>
            <p:nvPr/>
          </p:nvSpPr>
          <p:spPr>
            <a:xfrm>
              <a:off x="0" y="-285750"/>
              <a:ext cx="4816593" cy="712219"/>
            </a:xfrm>
            <a:prstGeom prst="rect">
              <a:avLst/>
            </a:prstGeom>
          </p:spPr>
          <p:txBody>
            <a:bodyPr anchor="ctr" rtlCol="false" tIns="50800" lIns="50800" bIns="50800" rIns="50800"/>
            <a:lstStyle/>
            <a:p>
              <a:pPr algn="ctr">
                <a:lnSpc>
                  <a:spcPts val="3456"/>
                </a:lnSpc>
              </a:pPr>
            </a:p>
          </p:txBody>
        </p:sp>
      </p:grpSp>
      <p:sp>
        <p:nvSpPr>
          <p:cNvPr name="TextBox 5" id="5"/>
          <p:cNvSpPr txBox="true"/>
          <p:nvPr/>
        </p:nvSpPr>
        <p:spPr>
          <a:xfrm rot="0">
            <a:off x="809256" y="2581275"/>
            <a:ext cx="8493909" cy="6305550"/>
          </a:xfrm>
          <a:prstGeom prst="rect">
            <a:avLst/>
          </a:prstGeom>
        </p:spPr>
        <p:txBody>
          <a:bodyPr anchor="t" rtlCol="false" tIns="0" lIns="0" bIns="0" rIns="0">
            <a:spAutoFit/>
          </a:bodyPr>
          <a:lstStyle/>
          <a:p>
            <a:pPr algn="l">
              <a:lnSpc>
                <a:spcPts val="5250"/>
              </a:lnSpc>
            </a:pPr>
            <a:r>
              <a:rPr lang="en-US" sz="3500" spc="175" b="true">
                <a:solidFill>
                  <a:srgbClr val="262262"/>
                </a:solidFill>
                <a:latin typeface="モトヤゴシック w Medium"/>
                <a:ea typeface="モトヤゴシック w Medium"/>
                <a:cs typeface="モトヤゴシック w Medium"/>
                <a:sym typeface="モトヤゴシック w Medium"/>
              </a:rPr>
              <a:t>最新のSEO戦略、ソーシャルメディア広告、データ分析など、常に新しいスキルを学ぶために、業界のリーダーから学べるオンラインコースやワークショップに積極的に参加しています。</a:t>
            </a:r>
          </a:p>
          <a:p>
            <a:pPr algn="l">
              <a:lnSpc>
                <a:spcPts val="5250"/>
              </a:lnSpc>
            </a:pPr>
          </a:p>
          <a:p>
            <a:pPr algn="l">
              <a:lnSpc>
                <a:spcPts val="5250"/>
              </a:lnSpc>
            </a:pPr>
            <a:r>
              <a:rPr lang="en-US" b="true" sz="3500" spc="175">
                <a:solidFill>
                  <a:srgbClr val="262262"/>
                </a:solidFill>
                <a:latin typeface="モトヤゴシック w Medium"/>
                <a:ea typeface="モトヤゴシック w Medium"/>
                <a:cs typeface="モトヤゴシック w Medium"/>
                <a:sym typeface="モトヤゴシック w Medium"/>
              </a:rPr>
              <a:t>また、新しく習得した知識を実際のクライアントのプロジェクトに応用し、その効果を測定しています。</a:t>
            </a:r>
          </a:p>
        </p:txBody>
      </p:sp>
      <p:grpSp>
        <p:nvGrpSpPr>
          <p:cNvPr name="Group 6" id="6"/>
          <p:cNvGrpSpPr/>
          <p:nvPr/>
        </p:nvGrpSpPr>
        <p:grpSpPr>
          <a:xfrm rot="0">
            <a:off x="9848969" y="3019425"/>
            <a:ext cx="7629775" cy="5867400"/>
            <a:chOff x="0" y="0"/>
            <a:chExt cx="1182052" cy="909014"/>
          </a:xfrm>
        </p:grpSpPr>
        <p:sp>
          <p:nvSpPr>
            <p:cNvPr name="Freeform 7" id="7"/>
            <p:cNvSpPr/>
            <p:nvPr/>
          </p:nvSpPr>
          <p:spPr>
            <a:xfrm flipH="false" flipV="false" rot="0">
              <a:off x="0" y="0"/>
              <a:ext cx="1182052" cy="909014"/>
            </a:xfrm>
            <a:custGeom>
              <a:avLst/>
              <a:gdLst/>
              <a:ahLst/>
              <a:cxnLst/>
              <a:rect r="r" b="b" t="t" l="l"/>
              <a:pathLst>
                <a:path h="909014" w="1182052">
                  <a:moveTo>
                    <a:pt x="0" y="0"/>
                  </a:moveTo>
                  <a:lnTo>
                    <a:pt x="1182052" y="0"/>
                  </a:lnTo>
                  <a:lnTo>
                    <a:pt x="1182052" y="909014"/>
                  </a:lnTo>
                  <a:lnTo>
                    <a:pt x="0" y="909014"/>
                  </a:lnTo>
                  <a:close/>
                </a:path>
              </a:pathLst>
            </a:custGeom>
            <a:blipFill>
              <a:blip r:embed="rId2"/>
              <a:stretch>
                <a:fillRect l="-7496" t="0" r="-7496" b="0"/>
              </a:stretch>
            </a:blipFill>
          </p:spPr>
        </p:sp>
      </p:grpSp>
      <p:sp>
        <p:nvSpPr>
          <p:cNvPr name="TextBox 8" id="8"/>
          <p:cNvSpPr txBox="true"/>
          <p:nvPr/>
        </p:nvSpPr>
        <p:spPr>
          <a:xfrm rot="0">
            <a:off x="2783184" y="-176137"/>
            <a:ext cx="7285230" cy="1438124"/>
          </a:xfrm>
          <a:prstGeom prst="rect">
            <a:avLst/>
          </a:prstGeom>
        </p:spPr>
        <p:txBody>
          <a:bodyPr anchor="t" rtlCol="false" tIns="0" lIns="0" bIns="0" rIns="0">
            <a:spAutoFit/>
          </a:bodyPr>
          <a:lstStyle/>
          <a:p>
            <a:pPr algn="l">
              <a:lnSpc>
                <a:spcPts val="6872"/>
              </a:lnSpc>
            </a:pPr>
            <a:r>
              <a:rPr lang="en-US" sz="5976" spc="597" b="true">
                <a:solidFill>
                  <a:srgbClr val="FFFFFF"/>
                </a:solidFill>
                <a:latin typeface="モトヤゴシック w Semi-Bold"/>
                <a:ea typeface="モトヤゴシック w Semi-Bold"/>
                <a:cs typeface="モトヤゴシック w Semi-Bold"/>
                <a:sym typeface="モトヤゴシック w Semi-Bold"/>
              </a:rPr>
              <a:t>学習と成長</a:t>
            </a:r>
          </a:p>
        </p:txBody>
      </p:sp>
      <p:grpSp>
        <p:nvGrpSpPr>
          <p:cNvPr name="Group 9" id="9"/>
          <p:cNvGrpSpPr/>
          <p:nvPr/>
        </p:nvGrpSpPr>
        <p:grpSpPr>
          <a:xfrm rot="0">
            <a:off x="-769371" y="0"/>
            <a:ext cx="3167383" cy="1619250"/>
            <a:chOff x="0" y="0"/>
            <a:chExt cx="979343" cy="500666"/>
          </a:xfrm>
        </p:grpSpPr>
        <p:sp>
          <p:nvSpPr>
            <p:cNvPr name="Freeform 10" id="10"/>
            <p:cNvSpPr/>
            <p:nvPr/>
          </p:nvSpPr>
          <p:spPr>
            <a:xfrm flipH="false" flipV="false" rot="0">
              <a:off x="0" y="0"/>
              <a:ext cx="979343" cy="500666"/>
            </a:xfrm>
            <a:custGeom>
              <a:avLst/>
              <a:gdLst/>
              <a:ahLst/>
              <a:cxnLst/>
              <a:rect r="r" b="b" t="t" l="l"/>
              <a:pathLst>
                <a:path h="500666" w="979343">
                  <a:moveTo>
                    <a:pt x="203200" y="0"/>
                  </a:moveTo>
                  <a:lnTo>
                    <a:pt x="979343" y="0"/>
                  </a:lnTo>
                  <a:lnTo>
                    <a:pt x="776143" y="500666"/>
                  </a:lnTo>
                  <a:lnTo>
                    <a:pt x="0" y="500666"/>
                  </a:lnTo>
                  <a:lnTo>
                    <a:pt x="203200" y="0"/>
                  </a:lnTo>
                  <a:close/>
                </a:path>
              </a:pathLst>
            </a:custGeom>
            <a:solidFill>
              <a:srgbClr val="1B75BC"/>
            </a:solidFill>
          </p:spPr>
        </p:sp>
        <p:sp>
          <p:nvSpPr>
            <p:cNvPr name="TextBox 11" id="11"/>
            <p:cNvSpPr txBox="true"/>
            <p:nvPr/>
          </p:nvSpPr>
          <p:spPr>
            <a:xfrm>
              <a:off x="101600" y="-285750"/>
              <a:ext cx="776143" cy="786416"/>
            </a:xfrm>
            <a:prstGeom prst="rect">
              <a:avLst/>
            </a:prstGeom>
          </p:spPr>
          <p:txBody>
            <a:bodyPr anchor="ctr" rtlCol="false" tIns="50800" lIns="50800" bIns="50800" rIns="50800"/>
            <a:lstStyle/>
            <a:p>
              <a:pPr algn="ctr">
                <a:lnSpc>
                  <a:spcPts val="3456"/>
                </a:lnSpc>
              </a:pPr>
            </a:p>
          </p:txBody>
        </p:sp>
      </p:grpSp>
      <p:sp>
        <p:nvSpPr>
          <p:cNvPr name="TextBox 12" id="12"/>
          <p:cNvSpPr txBox="true"/>
          <p:nvPr/>
        </p:nvSpPr>
        <p:spPr>
          <a:xfrm rot="0">
            <a:off x="0" y="-190500"/>
            <a:ext cx="2138144" cy="1457325"/>
          </a:xfrm>
          <a:prstGeom prst="rect">
            <a:avLst/>
          </a:prstGeom>
        </p:spPr>
        <p:txBody>
          <a:bodyPr anchor="t" rtlCol="false" tIns="0" lIns="0" bIns="0" rIns="0">
            <a:spAutoFit/>
          </a:bodyPr>
          <a:lstStyle/>
          <a:p>
            <a:pPr algn="ctr">
              <a:lnSpc>
                <a:spcPts val="6900"/>
              </a:lnSpc>
            </a:pPr>
            <a:r>
              <a:rPr lang="en-US" b="true" sz="6000" spc="600">
                <a:solidFill>
                  <a:srgbClr val="FFFFFF"/>
                </a:solidFill>
                <a:latin typeface="モトヤゴシック w Semi-Bold"/>
                <a:ea typeface="モトヤゴシック w Semi-Bold"/>
                <a:cs typeface="モトヤゴシック w Semi-Bold"/>
                <a:sym typeface="モトヤゴシック w Semi-Bold"/>
              </a:rPr>
              <a:t>07</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619250"/>
            <a:chOff x="0" y="0"/>
            <a:chExt cx="4816593" cy="426469"/>
          </a:xfrm>
        </p:grpSpPr>
        <p:sp>
          <p:nvSpPr>
            <p:cNvPr name="Freeform 3" id="3"/>
            <p:cNvSpPr/>
            <p:nvPr/>
          </p:nvSpPr>
          <p:spPr>
            <a:xfrm flipH="false" flipV="false" rot="0">
              <a:off x="0" y="0"/>
              <a:ext cx="4816592" cy="426469"/>
            </a:xfrm>
            <a:custGeom>
              <a:avLst/>
              <a:gdLst/>
              <a:ahLst/>
              <a:cxnLst/>
              <a:rect r="r" b="b" t="t" l="l"/>
              <a:pathLst>
                <a:path h="426469" w="4816592">
                  <a:moveTo>
                    <a:pt x="0" y="0"/>
                  </a:moveTo>
                  <a:lnTo>
                    <a:pt x="4816592" y="0"/>
                  </a:lnTo>
                  <a:lnTo>
                    <a:pt x="4816592" y="426469"/>
                  </a:lnTo>
                  <a:lnTo>
                    <a:pt x="0" y="426469"/>
                  </a:lnTo>
                  <a:close/>
                </a:path>
              </a:pathLst>
            </a:custGeom>
            <a:solidFill>
              <a:srgbClr val="262262"/>
            </a:solidFill>
          </p:spPr>
        </p:sp>
        <p:sp>
          <p:nvSpPr>
            <p:cNvPr name="TextBox 4" id="4"/>
            <p:cNvSpPr txBox="true"/>
            <p:nvPr/>
          </p:nvSpPr>
          <p:spPr>
            <a:xfrm>
              <a:off x="0" y="-285750"/>
              <a:ext cx="4816593" cy="712219"/>
            </a:xfrm>
            <a:prstGeom prst="rect">
              <a:avLst/>
            </a:prstGeom>
          </p:spPr>
          <p:txBody>
            <a:bodyPr anchor="ctr" rtlCol="false" tIns="50800" lIns="50800" bIns="50800" rIns="50800"/>
            <a:lstStyle/>
            <a:p>
              <a:pPr algn="ctr">
                <a:lnSpc>
                  <a:spcPts val="3456"/>
                </a:lnSpc>
              </a:pPr>
            </a:p>
          </p:txBody>
        </p:sp>
      </p:grpSp>
      <p:grpSp>
        <p:nvGrpSpPr>
          <p:cNvPr name="Group 5" id="5"/>
          <p:cNvGrpSpPr/>
          <p:nvPr/>
        </p:nvGrpSpPr>
        <p:grpSpPr>
          <a:xfrm rot="0">
            <a:off x="-769371" y="0"/>
            <a:ext cx="3167383" cy="1619250"/>
            <a:chOff x="0" y="0"/>
            <a:chExt cx="979343" cy="500666"/>
          </a:xfrm>
        </p:grpSpPr>
        <p:sp>
          <p:nvSpPr>
            <p:cNvPr name="Freeform 6" id="6"/>
            <p:cNvSpPr/>
            <p:nvPr/>
          </p:nvSpPr>
          <p:spPr>
            <a:xfrm flipH="false" flipV="false" rot="0">
              <a:off x="0" y="0"/>
              <a:ext cx="979343" cy="500666"/>
            </a:xfrm>
            <a:custGeom>
              <a:avLst/>
              <a:gdLst/>
              <a:ahLst/>
              <a:cxnLst/>
              <a:rect r="r" b="b" t="t" l="l"/>
              <a:pathLst>
                <a:path h="500666" w="979343">
                  <a:moveTo>
                    <a:pt x="203200" y="0"/>
                  </a:moveTo>
                  <a:lnTo>
                    <a:pt x="979343" y="0"/>
                  </a:lnTo>
                  <a:lnTo>
                    <a:pt x="776143" y="500666"/>
                  </a:lnTo>
                  <a:lnTo>
                    <a:pt x="0" y="500666"/>
                  </a:lnTo>
                  <a:lnTo>
                    <a:pt x="203200" y="0"/>
                  </a:lnTo>
                  <a:close/>
                </a:path>
              </a:pathLst>
            </a:custGeom>
            <a:solidFill>
              <a:srgbClr val="1B75BC"/>
            </a:solidFill>
          </p:spPr>
        </p:sp>
        <p:sp>
          <p:nvSpPr>
            <p:cNvPr name="TextBox 7" id="7"/>
            <p:cNvSpPr txBox="true"/>
            <p:nvPr/>
          </p:nvSpPr>
          <p:spPr>
            <a:xfrm>
              <a:off x="101600" y="-285750"/>
              <a:ext cx="776143" cy="786416"/>
            </a:xfrm>
            <a:prstGeom prst="rect">
              <a:avLst/>
            </a:prstGeom>
          </p:spPr>
          <p:txBody>
            <a:bodyPr anchor="ctr" rtlCol="false" tIns="50800" lIns="50800" bIns="50800" rIns="50800"/>
            <a:lstStyle/>
            <a:p>
              <a:pPr algn="ctr">
                <a:lnSpc>
                  <a:spcPts val="3456"/>
                </a:lnSpc>
              </a:pPr>
            </a:p>
          </p:txBody>
        </p:sp>
      </p:grpSp>
      <p:sp>
        <p:nvSpPr>
          <p:cNvPr name="TextBox 8" id="8"/>
          <p:cNvSpPr txBox="true"/>
          <p:nvPr/>
        </p:nvSpPr>
        <p:spPr>
          <a:xfrm rot="0">
            <a:off x="1931242" y="7252613"/>
            <a:ext cx="6724650" cy="2205989"/>
          </a:xfrm>
          <a:prstGeom prst="rect">
            <a:avLst/>
          </a:prstGeom>
        </p:spPr>
        <p:txBody>
          <a:bodyPr anchor="t" rtlCol="false" tIns="0" lIns="0" bIns="0" rIns="0">
            <a:spAutoFit/>
          </a:bodyPr>
          <a:lstStyle/>
          <a:p>
            <a:pPr algn="l">
              <a:lnSpc>
                <a:spcPts val="3900"/>
              </a:lnSpc>
            </a:pPr>
            <a:r>
              <a:rPr lang="en-US" b="true" sz="2600" spc="130">
                <a:solidFill>
                  <a:srgbClr val="262262"/>
                </a:solidFill>
                <a:latin typeface="モトヤゴシック w Medium"/>
                <a:ea typeface="モトヤゴシック w Medium"/>
                <a:cs typeface="モトヤゴシック w Medium"/>
                <a:sym typeface="モトヤゴシック w Medium"/>
              </a:rPr>
              <a:t>私たちのウェブサイトのトラフィックは前年比で200%増加しました。彼のSEOとコンテンツマーケティングの知識は卓越しており、結果がすぐに現れました。</a:t>
            </a:r>
          </a:p>
        </p:txBody>
      </p:sp>
      <p:sp>
        <p:nvSpPr>
          <p:cNvPr name="TextBox 9" id="9"/>
          <p:cNvSpPr txBox="true"/>
          <p:nvPr/>
        </p:nvSpPr>
        <p:spPr>
          <a:xfrm rot="0">
            <a:off x="1931242" y="6768745"/>
            <a:ext cx="6724650" cy="502918"/>
          </a:xfrm>
          <a:prstGeom prst="rect">
            <a:avLst/>
          </a:prstGeom>
        </p:spPr>
        <p:txBody>
          <a:bodyPr anchor="t" rtlCol="false" tIns="0" lIns="0" bIns="0" rIns="0">
            <a:spAutoFit/>
          </a:bodyPr>
          <a:lstStyle/>
          <a:p>
            <a:pPr algn="l">
              <a:lnSpc>
                <a:spcPts val="2700"/>
              </a:lnSpc>
            </a:pPr>
            <a:r>
              <a:rPr lang="en-US" b="true" sz="1800" spc="90">
                <a:solidFill>
                  <a:srgbClr val="262262"/>
                </a:solidFill>
                <a:latin typeface="モトヤゴシック w Medium"/>
                <a:ea typeface="モトヤゴシック w Medium"/>
                <a:cs typeface="モトヤゴシック w Medium"/>
                <a:sym typeface="モトヤゴシック w Medium"/>
              </a:rPr>
              <a:t>飲食業　K社長</a:t>
            </a:r>
          </a:p>
        </p:txBody>
      </p:sp>
      <p:sp>
        <p:nvSpPr>
          <p:cNvPr name="TextBox 10" id="10"/>
          <p:cNvSpPr txBox="true"/>
          <p:nvPr/>
        </p:nvSpPr>
        <p:spPr>
          <a:xfrm rot="0">
            <a:off x="9632108" y="6768745"/>
            <a:ext cx="6724650" cy="502918"/>
          </a:xfrm>
          <a:prstGeom prst="rect">
            <a:avLst/>
          </a:prstGeom>
        </p:spPr>
        <p:txBody>
          <a:bodyPr anchor="t" rtlCol="false" tIns="0" lIns="0" bIns="0" rIns="0">
            <a:spAutoFit/>
          </a:bodyPr>
          <a:lstStyle/>
          <a:p>
            <a:pPr algn="l">
              <a:lnSpc>
                <a:spcPts val="2700"/>
              </a:lnSpc>
            </a:pPr>
            <a:r>
              <a:rPr lang="en-US" b="true" sz="1800" spc="90">
                <a:solidFill>
                  <a:srgbClr val="262262"/>
                </a:solidFill>
                <a:latin typeface="モトヤゴシック w Medium"/>
                <a:ea typeface="モトヤゴシック w Medium"/>
                <a:cs typeface="モトヤゴシック w Medium"/>
                <a:sym typeface="モトヤゴシック w Medium"/>
              </a:rPr>
              <a:t>Eコマーススタートアップ 創業者</a:t>
            </a:r>
          </a:p>
        </p:txBody>
      </p:sp>
      <p:sp>
        <p:nvSpPr>
          <p:cNvPr name="TextBox 11" id="11"/>
          <p:cNvSpPr txBox="true"/>
          <p:nvPr/>
        </p:nvSpPr>
        <p:spPr>
          <a:xfrm rot="0">
            <a:off x="9632108" y="7252613"/>
            <a:ext cx="6724650" cy="2205989"/>
          </a:xfrm>
          <a:prstGeom prst="rect">
            <a:avLst/>
          </a:prstGeom>
        </p:spPr>
        <p:txBody>
          <a:bodyPr anchor="t" rtlCol="false" tIns="0" lIns="0" bIns="0" rIns="0">
            <a:spAutoFit/>
          </a:bodyPr>
          <a:lstStyle/>
          <a:p>
            <a:pPr algn="l">
              <a:lnSpc>
                <a:spcPts val="3900"/>
              </a:lnSpc>
            </a:pPr>
            <a:r>
              <a:rPr lang="en-US" b="true" sz="2600" spc="130">
                <a:solidFill>
                  <a:srgbClr val="262262"/>
                </a:solidFill>
                <a:latin typeface="モトヤゴシック w Medium"/>
                <a:ea typeface="モトヤゴシック w Medium"/>
                <a:cs typeface="モトヤゴシック w Medium"/>
                <a:sym typeface="モトヤゴシック w Medium"/>
              </a:rPr>
              <a:t>私たちのマーケティングキャンペーンは大成功でした。細やかな顧客理解とターゲットに合わせたメッセージングは、顧客エンゲージメントを大幅に向上させました。</a:t>
            </a:r>
          </a:p>
        </p:txBody>
      </p:sp>
      <p:grpSp>
        <p:nvGrpSpPr>
          <p:cNvPr name="Group 12" id="12"/>
          <p:cNvGrpSpPr/>
          <p:nvPr/>
        </p:nvGrpSpPr>
        <p:grpSpPr>
          <a:xfrm rot="0">
            <a:off x="1816942" y="2213472"/>
            <a:ext cx="6953250" cy="4476750"/>
            <a:chOff x="0" y="0"/>
            <a:chExt cx="1197645" cy="771087"/>
          </a:xfrm>
        </p:grpSpPr>
        <p:sp>
          <p:nvSpPr>
            <p:cNvPr name="Freeform 13" id="13"/>
            <p:cNvSpPr/>
            <p:nvPr/>
          </p:nvSpPr>
          <p:spPr>
            <a:xfrm flipH="false" flipV="false" rot="0">
              <a:off x="0" y="0"/>
              <a:ext cx="1197645" cy="771087"/>
            </a:xfrm>
            <a:custGeom>
              <a:avLst/>
              <a:gdLst/>
              <a:ahLst/>
              <a:cxnLst/>
              <a:rect r="r" b="b" t="t" l="l"/>
              <a:pathLst>
                <a:path h="771087" w="1197645">
                  <a:moveTo>
                    <a:pt x="0" y="0"/>
                  </a:moveTo>
                  <a:lnTo>
                    <a:pt x="1197645" y="0"/>
                  </a:lnTo>
                  <a:lnTo>
                    <a:pt x="1197645" y="771087"/>
                  </a:lnTo>
                  <a:lnTo>
                    <a:pt x="0" y="771087"/>
                  </a:lnTo>
                  <a:close/>
                </a:path>
              </a:pathLst>
            </a:custGeom>
            <a:blipFill>
              <a:blip r:embed="rId2"/>
              <a:stretch>
                <a:fillRect l="0" t="-1740" r="0" b="-1740"/>
              </a:stretch>
            </a:blipFill>
          </p:spPr>
        </p:sp>
      </p:grpSp>
      <p:grpSp>
        <p:nvGrpSpPr>
          <p:cNvPr name="Group 14" id="14"/>
          <p:cNvGrpSpPr/>
          <p:nvPr/>
        </p:nvGrpSpPr>
        <p:grpSpPr>
          <a:xfrm rot="0">
            <a:off x="9517808" y="2213472"/>
            <a:ext cx="6953250" cy="4476750"/>
            <a:chOff x="0" y="0"/>
            <a:chExt cx="1197645" cy="771087"/>
          </a:xfrm>
        </p:grpSpPr>
        <p:sp>
          <p:nvSpPr>
            <p:cNvPr name="Freeform 15" id="15"/>
            <p:cNvSpPr/>
            <p:nvPr/>
          </p:nvSpPr>
          <p:spPr>
            <a:xfrm flipH="false" flipV="false" rot="0">
              <a:off x="0" y="0"/>
              <a:ext cx="1197645" cy="771087"/>
            </a:xfrm>
            <a:custGeom>
              <a:avLst/>
              <a:gdLst/>
              <a:ahLst/>
              <a:cxnLst/>
              <a:rect r="r" b="b" t="t" l="l"/>
              <a:pathLst>
                <a:path h="771087" w="1197645">
                  <a:moveTo>
                    <a:pt x="0" y="0"/>
                  </a:moveTo>
                  <a:lnTo>
                    <a:pt x="1197645" y="0"/>
                  </a:lnTo>
                  <a:lnTo>
                    <a:pt x="1197645" y="771087"/>
                  </a:lnTo>
                  <a:lnTo>
                    <a:pt x="0" y="771087"/>
                  </a:lnTo>
                  <a:close/>
                </a:path>
              </a:pathLst>
            </a:custGeom>
            <a:blipFill>
              <a:blip r:embed="rId3"/>
              <a:stretch>
                <a:fillRect l="0" t="-1740" r="0" b="-1740"/>
              </a:stretch>
            </a:blipFill>
          </p:spPr>
        </p:sp>
      </p:grpSp>
      <p:sp>
        <p:nvSpPr>
          <p:cNvPr name="TextBox 16" id="16"/>
          <p:cNvSpPr txBox="true"/>
          <p:nvPr/>
        </p:nvSpPr>
        <p:spPr>
          <a:xfrm rot="0">
            <a:off x="2783184" y="-176137"/>
            <a:ext cx="10006093" cy="1438124"/>
          </a:xfrm>
          <a:prstGeom prst="rect">
            <a:avLst/>
          </a:prstGeom>
        </p:spPr>
        <p:txBody>
          <a:bodyPr anchor="t" rtlCol="false" tIns="0" lIns="0" bIns="0" rIns="0">
            <a:spAutoFit/>
          </a:bodyPr>
          <a:lstStyle/>
          <a:p>
            <a:pPr algn="l">
              <a:lnSpc>
                <a:spcPts val="6872"/>
              </a:lnSpc>
            </a:pPr>
            <a:r>
              <a:rPr lang="en-US" sz="5976" spc="597" b="true">
                <a:solidFill>
                  <a:srgbClr val="FFFFFF"/>
                </a:solidFill>
                <a:latin typeface="モトヤゴシック w Semi-Bold"/>
                <a:ea typeface="モトヤゴシック w Semi-Bold"/>
                <a:cs typeface="モトヤゴシック w Semi-Bold"/>
                <a:sym typeface="モトヤゴシック w Semi-Bold"/>
              </a:rPr>
              <a:t>クライアントの評価</a:t>
            </a:r>
          </a:p>
        </p:txBody>
      </p:sp>
      <p:sp>
        <p:nvSpPr>
          <p:cNvPr name="TextBox 17" id="17"/>
          <p:cNvSpPr txBox="true"/>
          <p:nvPr/>
        </p:nvSpPr>
        <p:spPr>
          <a:xfrm rot="0">
            <a:off x="0" y="-190500"/>
            <a:ext cx="2138144" cy="1457325"/>
          </a:xfrm>
          <a:prstGeom prst="rect">
            <a:avLst/>
          </a:prstGeom>
        </p:spPr>
        <p:txBody>
          <a:bodyPr anchor="t" rtlCol="false" tIns="0" lIns="0" bIns="0" rIns="0">
            <a:spAutoFit/>
          </a:bodyPr>
          <a:lstStyle/>
          <a:p>
            <a:pPr algn="ctr">
              <a:lnSpc>
                <a:spcPts val="6900"/>
              </a:lnSpc>
            </a:pPr>
            <a:r>
              <a:rPr lang="en-US" b="true" sz="6000" spc="600">
                <a:solidFill>
                  <a:srgbClr val="FFFFFF"/>
                </a:solidFill>
                <a:latin typeface="モトヤゴシック w Semi-Bold"/>
                <a:ea typeface="モトヤゴシック w Semi-Bold"/>
                <a:cs typeface="モトヤゴシック w Semi-Bold"/>
                <a:sym typeface="モトヤゴシック w Semi-Bold"/>
              </a:rPr>
              <a:t>08</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DAGpriW1qjA</dc:identifier>
  <dcterms:modified xsi:type="dcterms:W3CDTF">2011-08-01T06:04:30Z</dcterms:modified>
  <cp:revision>1</cp:revision>
  <dc:title>青と白　シンプル　ポートフォリオ　プレゼンテーション</dc:title>
</cp:coreProperties>
</file>